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4"/>
  </p:sldMasterIdLst>
  <p:notesMasterIdLst>
    <p:notesMasterId r:id="rId54"/>
  </p:notesMasterIdLst>
  <p:handoutMasterIdLst>
    <p:handoutMasterId r:id="rId55"/>
  </p:handoutMasterIdLst>
  <p:sldIdLst>
    <p:sldId id="471" r:id="rId5"/>
    <p:sldId id="607" r:id="rId6"/>
    <p:sldId id="597" r:id="rId7"/>
    <p:sldId id="596" r:id="rId8"/>
    <p:sldId id="623" r:id="rId9"/>
    <p:sldId id="611" r:id="rId10"/>
    <p:sldId id="562" r:id="rId11"/>
    <p:sldId id="598" r:id="rId12"/>
    <p:sldId id="600" r:id="rId13"/>
    <p:sldId id="609" r:id="rId14"/>
    <p:sldId id="564" r:id="rId15"/>
    <p:sldId id="601" r:id="rId16"/>
    <p:sldId id="602" r:id="rId17"/>
    <p:sldId id="565" r:id="rId18"/>
    <p:sldId id="603" r:id="rId19"/>
    <p:sldId id="612" r:id="rId20"/>
    <p:sldId id="613" r:id="rId21"/>
    <p:sldId id="614" r:id="rId22"/>
    <p:sldId id="615" r:id="rId23"/>
    <p:sldId id="616" r:id="rId24"/>
    <p:sldId id="617" r:id="rId25"/>
    <p:sldId id="621" r:id="rId26"/>
    <p:sldId id="625" r:id="rId27"/>
    <p:sldId id="624" r:id="rId28"/>
    <p:sldId id="629" r:id="rId29"/>
    <p:sldId id="630" r:id="rId30"/>
    <p:sldId id="633" r:id="rId31"/>
    <p:sldId id="631" r:id="rId32"/>
    <p:sldId id="632" r:id="rId33"/>
    <p:sldId id="642" r:id="rId34"/>
    <p:sldId id="634" r:id="rId35"/>
    <p:sldId id="635" r:id="rId36"/>
    <p:sldId id="636" r:id="rId37"/>
    <p:sldId id="645" r:id="rId38"/>
    <p:sldId id="646" r:id="rId39"/>
    <p:sldId id="637" r:id="rId40"/>
    <p:sldId id="638" r:id="rId41"/>
    <p:sldId id="639" r:id="rId42"/>
    <p:sldId id="640" r:id="rId43"/>
    <p:sldId id="643" r:id="rId44"/>
    <p:sldId id="644" r:id="rId45"/>
    <p:sldId id="641" r:id="rId46"/>
    <p:sldId id="647" r:id="rId47"/>
    <p:sldId id="648" r:id="rId48"/>
    <p:sldId id="626" r:id="rId49"/>
    <p:sldId id="627" r:id="rId50"/>
    <p:sldId id="628" r:id="rId51"/>
    <p:sldId id="559" r:id="rId52"/>
    <p:sldId id="560" r:id="rId5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4269">
          <p15:clr>
            <a:srgbClr val="A4A3A4"/>
          </p15:clr>
        </p15:guide>
        <p15:guide id="2" pos="340">
          <p15:clr>
            <a:srgbClr val="A4A3A4"/>
          </p15:clr>
        </p15:guide>
        <p15:guide id="3" pos="192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F2F7"/>
    <a:srgbClr val="FFDACB"/>
    <a:srgbClr val="FF9E8D"/>
    <a:srgbClr val="002C78"/>
    <a:srgbClr val="AFFFFF"/>
    <a:srgbClr val="21438F"/>
    <a:srgbClr val="2750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Средний стиль 1 - акцент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Светлый стиль 2 - акцент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FECB4D8-DB02-4DC6-A0A2-4F2EBAE1DC90}" styleName="Средний стиль 1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Стиль из темы 1 - акцент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Светлый стиль 3 — акцент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Светлый стиль 1 — акцент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CAF9ED-07DC-4A11-8D7F-57B35C25682E}" styleName="Средний стиль 1 — акцент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F2DE63D5-997A-4646-A377-4702673A728D}" styleName="Светлый стиль 2 — акцент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74" autoAdjust="0"/>
    <p:restoredTop sz="92407" autoAdjust="0"/>
  </p:normalViewPr>
  <p:slideViewPr>
    <p:cSldViewPr>
      <p:cViewPr>
        <p:scale>
          <a:sx n="110" d="100"/>
          <a:sy n="110" d="100"/>
        </p:scale>
        <p:origin x="1592" y="144"/>
      </p:cViewPr>
      <p:guideLst>
        <p:guide orient="horz" pos="4269"/>
        <p:guide pos="340"/>
        <p:guide pos="1927"/>
      </p:guideLst>
    </p:cSldViewPr>
  </p:slideViewPr>
  <p:outlineViewPr>
    <p:cViewPr>
      <p:scale>
        <a:sx n="33" d="100"/>
        <a:sy n="33" d="100"/>
      </p:scale>
      <p:origin x="0" y="0"/>
    </p:cViewPr>
  </p:outlineViewPr>
  <p:notesTextViewPr>
    <p:cViewPr>
      <p:scale>
        <a:sx n="150" d="100"/>
        <a:sy n="150" d="100"/>
      </p:scale>
      <p:origin x="0" y="0"/>
    </p:cViewPr>
  </p:notesTextViewPr>
  <p:notesViewPr>
    <p:cSldViewPr>
      <p:cViewPr varScale="1">
        <p:scale>
          <a:sx n="79" d="100"/>
          <a:sy n="79" d="100"/>
        </p:scale>
        <p:origin x="3784"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612A80-2F85-C144-BDCE-4624A31A0F7F}" type="datetimeFigureOut">
              <a:rPr lang="en-US" smtClean="0"/>
              <a:t>12/19/17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5D0613-2D1E-3740-885C-6C1079A8B6FE}" type="slidenum">
              <a:rPr lang="en-US" smtClean="0"/>
              <a:t>‹#›</a:t>
            </a:fld>
            <a:endParaRPr lang="en-US"/>
          </a:p>
        </p:txBody>
      </p:sp>
    </p:spTree>
    <p:extLst>
      <p:ext uri="{BB962C8B-B14F-4D97-AF65-F5344CB8AC3E}">
        <p14:creationId xmlns:p14="http://schemas.microsoft.com/office/powerpoint/2010/main" val="142032107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905B674B-12CC-451C-AB26-4534792A9C31}" type="datetimeFigureOut">
              <a:rPr lang="en-US"/>
              <a:pPr>
                <a:defRPr/>
              </a:pPr>
              <a:t>12/19/17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572A5AAF-689B-46C5-AEA8-B5E4FB60F770}" type="slidenum">
              <a:rPr lang="en-US"/>
              <a:pPr>
                <a:defRPr/>
              </a:pPr>
              <a:t>‹#›</a:t>
            </a:fld>
            <a:endParaRPr lang="en-US"/>
          </a:p>
        </p:txBody>
      </p:sp>
    </p:spTree>
    <p:extLst>
      <p:ext uri="{BB962C8B-B14F-4D97-AF65-F5344CB8AC3E}">
        <p14:creationId xmlns:p14="http://schemas.microsoft.com/office/powerpoint/2010/main" val="305397806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a:t>
            </a:fld>
            <a:endParaRPr lang="en-US"/>
          </a:p>
        </p:txBody>
      </p:sp>
    </p:spTree>
    <p:extLst>
      <p:ext uri="{BB962C8B-B14F-4D97-AF65-F5344CB8AC3E}">
        <p14:creationId xmlns:p14="http://schemas.microsoft.com/office/powerpoint/2010/main" val="1548233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dirty="0" smtClean="0">
                <a:solidFill>
                  <a:schemeClr val="accent2">
                    <a:lumMod val="50000"/>
                  </a:schemeClr>
                </a:solidFill>
                <a:latin typeface="Calibri" charset="0"/>
                <a:ea typeface="Calibri" charset="0"/>
                <a:cs typeface="Calibri" charset="0"/>
              </a:rPr>
              <a:t>A method can be defined as either a static or an instance member, which influences what state is available to it</a:t>
            </a:r>
          </a:p>
          <a:p>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A method performs an action in a series of statements. A method can receive </a:t>
            </a:r>
            <a:r>
              <a:rPr lang="en-US" i="1" dirty="0" smtClean="0">
                <a:solidFill>
                  <a:schemeClr val="accent2">
                    <a:lumMod val="50000"/>
                  </a:schemeClr>
                </a:solidFill>
                <a:latin typeface="Calibri" charset="0"/>
                <a:ea typeface="Calibri" charset="0"/>
                <a:cs typeface="Calibri" charset="0"/>
              </a:rPr>
              <a:t>input </a:t>
            </a:r>
            <a:r>
              <a:rPr lang="en-US" dirty="0" smtClean="0">
                <a:solidFill>
                  <a:schemeClr val="accent2">
                    <a:lumMod val="50000"/>
                  </a:schemeClr>
                </a:solidFill>
                <a:latin typeface="Calibri" charset="0"/>
                <a:ea typeface="Calibri" charset="0"/>
                <a:cs typeface="Calibri" charset="0"/>
              </a:rPr>
              <a:t>data from the caller by specifying </a:t>
            </a:r>
            <a:r>
              <a:rPr lang="en-US" i="1" dirty="0" smtClean="0">
                <a:solidFill>
                  <a:schemeClr val="accent2">
                    <a:lumMod val="50000"/>
                  </a:schemeClr>
                </a:solidFill>
                <a:latin typeface="Calibri" charset="0"/>
                <a:ea typeface="Calibri" charset="0"/>
                <a:cs typeface="Calibri" charset="0"/>
              </a:rPr>
              <a:t>parameters </a:t>
            </a:r>
            <a:r>
              <a:rPr lang="en-US" dirty="0" smtClean="0">
                <a:solidFill>
                  <a:schemeClr val="accent2">
                    <a:lumMod val="50000"/>
                  </a:schemeClr>
                </a:solidFill>
                <a:latin typeface="Calibri" charset="0"/>
                <a:ea typeface="Calibri" charset="0"/>
                <a:cs typeface="Calibri" charset="0"/>
              </a:rPr>
              <a:t>and </a:t>
            </a:r>
            <a:r>
              <a:rPr lang="en-US" i="1" dirty="0" smtClean="0">
                <a:solidFill>
                  <a:schemeClr val="accent2">
                    <a:lumMod val="50000"/>
                  </a:schemeClr>
                </a:solidFill>
                <a:latin typeface="Calibri" charset="0"/>
                <a:ea typeface="Calibri" charset="0"/>
                <a:cs typeface="Calibri" charset="0"/>
              </a:rPr>
              <a:t>output </a:t>
            </a:r>
            <a:r>
              <a:rPr lang="en-US" dirty="0" smtClean="0">
                <a:solidFill>
                  <a:schemeClr val="accent2">
                    <a:lumMod val="50000"/>
                  </a:schemeClr>
                </a:solidFill>
                <a:latin typeface="Calibri" charset="0"/>
                <a:ea typeface="Calibri" charset="0"/>
                <a:cs typeface="Calibri" charset="0"/>
              </a:rPr>
              <a:t>data back to the caller by specifying a </a:t>
            </a:r>
            <a:r>
              <a:rPr lang="en-US" i="1" dirty="0" smtClean="0">
                <a:solidFill>
                  <a:schemeClr val="accent2">
                    <a:lumMod val="50000"/>
                  </a:schemeClr>
                </a:solidFill>
                <a:latin typeface="Calibri" charset="0"/>
                <a:ea typeface="Calibri" charset="0"/>
                <a:cs typeface="Calibri" charset="0"/>
              </a:rPr>
              <a:t>return type</a:t>
            </a:r>
            <a:r>
              <a:rPr lang="en-US" dirty="0" smtClean="0">
                <a:solidFill>
                  <a:schemeClr val="accent2">
                    <a:lumMod val="50000"/>
                  </a:schemeClr>
                </a:solidFill>
                <a:latin typeface="Calibri" charset="0"/>
                <a:ea typeface="Calibri" charset="0"/>
                <a:cs typeface="Calibri" charset="0"/>
              </a:rPr>
              <a:t>. A method can specify a void return type, indicating that it doesn’t return any value to its caller. A method can also output data back to the caller via ref/out parameters. </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a:t>
            </a:fld>
            <a:endParaRPr lang="en-US"/>
          </a:p>
        </p:txBody>
      </p:sp>
    </p:spTree>
    <p:extLst>
      <p:ext uri="{BB962C8B-B14F-4D97-AF65-F5344CB8AC3E}">
        <p14:creationId xmlns:p14="http://schemas.microsoft.com/office/powerpoint/2010/main" val="2066032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dirty="0" smtClean="0">
                <a:solidFill>
                  <a:schemeClr val="accent2">
                    <a:lumMod val="50000"/>
                  </a:schemeClr>
                </a:solidFill>
                <a:latin typeface="Calibri" charset="0"/>
                <a:ea typeface="Calibri" charset="0"/>
                <a:cs typeface="Calibri" charset="0"/>
              </a:rPr>
              <a:t>A method can be defined as either a static or an instance member, which influences what state is available to it</a:t>
            </a:r>
          </a:p>
          <a:p>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A method performs an action in a series of statements. A method can receive </a:t>
            </a:r>
            <a:r>
              <a:rPr lang="en-US" i="1" dirty="0" smtClean="0">
                <a:solidFill>
                  <a:schemeClr val="accent2">
                    <a:lumMod val="50000"/>
                  </a:schemeClr>
                </a:solidFill>
                <a:latin typeface="Calibri" charset="0"/>
                <a:ea typeface="Calibri" charset="0"/>
                <a:cs typeface="Calibri" charset="0"/>
              </a:rPr>
              <a:t>input </a:t>
            </a:r>
            <a:r>
              <a:rPr lang="en-US" dirty="0" smtClean="0">
                <a:solidFill>
                  <a:schemeClr val="accent2">
                    <a:lumMod val="50000"/>
                  </a:schemeClr>
                </a:solidFill>
                <a:latin typeface="Calibri" charset="0"/>
                <a:ea typeface="Calibri" charset="0"/>
                <a:cs typeface="Calibri" charset="0"/>
              </a:rPr>
              <a:t>data from the caller by specifying </a:t>
            </a:r>
            <a:r>
              <a:rPr lang="en-US" i="1" dirty="0" smtClean="0">
                <a:solidFill>
                  <a:schemeClr val="accent2">
                    <a:lumMod val="50000"/>
                  </a:schemeClr>
                </a:solidFill>
                <a:latin typeface="Calibri" charset="0"/>
                <a:ea typeface="Calibri" charset="0"/>
                <a:cs typeface="Calibri" charset="0"/>
              </a:rPr>
              <a:t>parameters </a:t>
            </a:r>
            <a:r>
              <a:rPr lang="en-US" dirty="0" smtClean="0">
                <a:solidFill>
                  <a:schemeClr val="accent2">
                    <a:lumMod val="50000"/>
                  </a:schemeClr>
                </a:solidFill>
                <a:latin typeface="Calibri" charset="0"/>
                <a:ea typeface="Calibri" charset="0"/>
                <a:cs typeface="Calibri" charset="0"/>
              </a:rPr>
              <a:t>and </a:t>
            </a:r>
            <a:r>
              <a:rPr lang="en-US" i="1" dirty="0" smtClean="0">
                <a:solidFill>
                  <a:schemeClr val="accent2">
                    <a:lumMod val="50000"/>
                  </a:schemeClr>
                </a:solidFill>
                <a:latin typeface="Calibri" charset="0"/>
                <a:ea typeface="Calibri" charset="0"/>
                <a:cs typeface="Calibri" charset="0"/>
              </a:rPr>
              <a:t>output </a:t>
            </a:r>
            <a:r>
              <a:rPr lang="en-US" dirty="0" smtClean="0">
                <a:solidFill>
                  <a:schemeClr val="accent2">
                    <a:lumMod val="50000"/>
                  </a:schemeClr>
                </a:solidFill>
                <a:latin typeface="Calibri" charset="0"/>
                <a:ea typeface="Calibri" charset="0"/>
                <a:cs typeface="Calibri" charset="0"/>
              </a:rPr>
              <a:t>data back to the caller by specifying a </a:t>
            </a:r>
            <a:r>
              <a:rPr lang="en-US" i="1" dirty="0" smtClean="0">
                <a:solidFill>
                  <a:schemeClr val="accent2">
                    <a:lumMod val="50000"/>
                  </a:schemeClr>
                </a:solidFill>
                <a:latin typeface="Calibri" charset="0"/>
                <a:ea typeface="Calibri" charset="0"/>
                <a:cs typeface="Calibri" charset="0"/>
              </a:rPr>
              <a:t>return type</a:t>
            </a:r>
            <a:r>
              <a:rPr lang="en-US" dirty="0" smtClean="0">
                <a:solidFill>
                  <a:schemeClr val="accent2">
                    <a:lumMod val="50000"/>
                  </a:schemeClr>
                </a:solidFill>
                <a:latin typeface="Calibri" charset="0"/>
                <a:ea typeface="Calibri" charset="0"/>
                <a:cs typeface="Calibri" charset="0"/>
              </a:rPr>
              <a:t>. A method can specify a void return type, indicating that it doesn’t return any value to its caller. A </a:t>
            </a:r>
            <a:r>
              <a:rPr lang="en-US" dirty="0" err="1" smtClean="0">
                <a:solidFill>
                  <a:schemeClr val="accent2">
                    <a:lumMod val="50000"/>
                  </a:schemeClr>
                </a:solidFill>
                <a:latin typeface="Calibri" charset="0"/>
                <a:ea typeface="Calibri" charset="0"/>
                <a:cs typeface="Calibri" charset="0"/>
              </a:rPr>
              <a:t>maethod</a:t>
            </a:r>
            <a:r>
              <a:rPr lang="en-US" dirty="0" smtClean="0">
                <a:solidFill>
                  <a:schemeClr val="accent2">
                    <a:lumMod val="50000"/>
                  </a:schemeClr>
                </a:solidFill>
                <a:latin typeface="Calibri" charset="0"/>
                <a:ea typeface="Calibri" charset="0"/>
                <a:cs typeface="Calibri" charset="0"/>
              </a:rPr>
              <a:t> can also output data back to the caller via ref/out parameters. </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4</a:t>
            </a:fld>
            <a:endParaRPr lang="en-US"/>
          </a:p>
        </p:txBody>
      </p:sp>
    </p:spTree>
    <p:extLst>
      <p:ext uri="{BB962C8B-B14F-4D97-AF65-F5344CB8AC3E}">
        <p14:creationId xmlns:p14="http://schemas.microsoft.com/office/powerpoint/2010/main" val="1026196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a:t>
            </a:r>
            <a:r>
              <a:rPr lang="en-US" dirty="0" err="1" smtClean="0"/>
              <a:t>List_of_CIL_instructions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12</a:t>
            </a:fld>
            <a:endParaRPr lang="en-US"/>
          </a:p>
        </p:txBody>
      </p:sp>
    </p:spTree>
    <p:extLst>
      <p:ext uri="{BB962C8B-B14F-4D97-AF65-F5344CB8AC3E}">
        <p14:creationId xmlns:p14="http://schemas.microsoft.com/office/powerpoint/2010/main" val="1970416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evaluation stack is a </a:t>
            </a:r>
            <a:r>
              <a:rPr lang="en-US" sz="1200" b="0" i="1" kern="1200" dirty="0" smtClean="0">
                <a:solidFill>
                  <a:schemeClr val="tx1"/>
                </a:solidFill>
                <a:effectLst/>
                <a:latin typeface="+mn-lt"/>
                <a:ea typeface="+mn-ea"/>
                <a:cs typeface="+mn-cs"/>
              </a:rPr>
              <a:t>stack</a:t>
            </a:r>
            <a:r>
              <a:rPr lang="en-US" sz="1200" b="0" i="0" kern="1200" dirty="0" smtClean="0">
                <a:solidFill>
                  <a:schemeClr val="tx1"/>
                </a:solidFill>
                <a:effectLst/>
                <a:latin typeface="+mn-lt"/>
                <a:ea typeface="+mn-ea"/>
                <a:cs typeface="+mn-cs"/>
              </a:rPr>
              <a:t> and thereby a last in/first out (LIFO) instrument. When a function starts, the evaluation stack is empty. As the function runs, items are pushed and popped from the evaluation stack. Before the function exits, except for a return value, the evaluation stack must once again be empty. The </a:t>
            </a:r>
            <a:r>
              <a:rPr lang="en-US" sz="1200" b="0" i="1" kern="1200" dirty="0" err="1" smtClean="0">
                <a:solidFill>
                  <a:schemeClr val="tx1"/>
                </a:solidFill>
                <a:effectLst/>
                <a:latin typeface="+mn-lt"/>
                <a:ea typeface="+mn-ea"/>
                <a:cs typeface="+mn-cs"/>
              </a:rPr>
              <a:t>jmp</a:t>
            </a:r>
            <a:r>
              <a:rPr lang="en-US" sz="1200" b="0" i="0" kern="1200" dirty="0" smtClean="0">
                <a:solidFill>
                  <a:schemeClr val="tx1"/>
                </a:solidFill>
                <a:effectLst/>
                <a:latin typeface="+mn-lt"/>
                <a:ea typeface="+mn-ea"/>
                <a:cs typeface="+mn-cs"/>
              </a:rPr>
              <a:t> and </a:t>
            </a:r>
            <a:r>
              <a:rPr lang="en-US" sz="1200" b="0" i="1" kern="1200" dirty="0" smtClean="0">
                <a:solidFill>
                  <a:schemeClr val="tx1"/>
                </a:solidFill>
                <a:effectLst/>
                <a:latin typeface="+mn-lt"/>
                <a:ea typeface="+mn-ea"/>
                <a:cs typeface="+mn-cs"/>
              </a:rPr>
              <a:t>tail</a:t>
            </a:r>
            <a:r>
              <a:rPr lang="en-US" sz="1200" b="0" i="0" kern="1200" dirty="0" smtClean="0">
                <a:solidFill>
                  <a:schemeClr val="tx1"/>
                </a:solidFill>
                <a:effectLst/>
                <a:latin typeface="+mn-lt"/>
                <a:ea typeface="+mn-ea"/>
                <a:cs typeface="+mn-cs"/>
              </a:rPr>
              <a:t> instructions are exceptions to this rule. If the evaluation stack is not empty at exit, the run time raises an </a:t>
            </a:r>
            <a:r>
              <a:rPr lang="en-US" sz="1200" b="0" i="1" kern="1200" dirty="0" err="1" smtClean="0">
                <a:solidFill>
                  <a:schemeClr val="tx1"/>
                </a:solidFill>
                <a:effectLst/>
                <a:latin typeface="+mn-lt"/>
                <a:ea typeface="+mn-ea"/>
                <a:cs typeface="+mn-cs"/>
              </a:rPr>
              <a:t>InvalidProgramException</a:t>
            </a:r>
            <a:r>
              <a:rPr lang="en-US" sz="1200" b="0" i="0" kern="1200" dirty="0" smtClean="0">
                <a:solidFill>
                  <a:schemeClr val="tx1"/>
                </a:solidFill>
                <a:effectLst/>
                <a:latin typeface="+mn-lt"/>
                <a:ea typeface="+mn-ea"/>
                <a:cs typeface="+mn-cs"/>
              </a:rPr>
              <a:t> exception.</a:t>
            </a:r>
          </a:p>
          <a:p>
            <a:r>
              <a:rPr lang="en-US" sz="1200" b="0" i="0" kern="1200" dirty="0" smtClean="0">
                <a:solidFill>
                  <a:schemeClr val="tx1"/>
                </a:solidFill>
                <a:effectLst/>
                <a:latin typeface="+mn-lt"/>
                <a:ea typeface="+mn-ea"/>
                <a:cs typeface="+mn-cs"/>
              </a:rPr>
              <a:t>The .</a:t>
            </a:r>
            <a:r>
              <a:rPr lang="en-US" sz="1200" b="0" i="1" kern="1200" dirty="0" err="1" smtClean="0">
                <a:solidFill>
                  <a:schemeClr val="tx1"/>
                </a:solidFill>
                <a:effectLst/>
                <a:latin typeface="+mn-lt"/>
                <a:ea typeface="+mn-ea"/>
                <a:cs typeface="+mn-cs"/>
              </a:rPr>
              <a:t>maxstack</a:t>
            </a:r>
            <a:r>
              <a:rPr lang="en-US" sz="1200" b="0" i="0" kern="1200" dirty="0" smtClean="0">
                <a:solidFill>
                  <a:schemeClr val="tx1"/>
                </a:solidFill>
                <a:effectLst/>
                <a:latin typeface="+mn-lt"/>
                <a:ea typeface="+mn-ea"/>
                <a:cs typeface="+mn-cs"/>
              </a:rPr>
              <a:t> directive limits the number of items permitted simultaneously on the stack. The directive is optional. If the directive is not present, eight slots are reserved on the evaluation stack. The .</a:t>
            </a:r>
            <a:r>
              <a:rPr lang="en-US" sz="1200" b="0" i="1" kern="1200" dirty="0" err="1" smtClean="0">
                <a:solidFill>
                  <a:schemeClr val="tx1"/>
                </a:solidFill>
                <a:effectLst/>
                <a:latin typeface="+mn-lt"/>
                <a:ea typeface="+mn-ea"/>
                <a:cs typeface="+mn-cs"/>
              </a:rPr>
              <a:t>maxstack</a:t>
            </a:r>
            <a:r>
              <a:rPr lang="en-US" sz="1200" b="0" i="0" kern="1200" dirty="0" smtClean="0">
                <a:solidFill>
                  <a:schemeClr val="tx1"/>
                </a:solidFill>
                <a:effectLst/>
                <a:latin typeface="+mn-lt"/>
                <a:ea typeface="+mn-ea"/>
                <a:cs typeface="+mn-cs"/>
              </a:rPr>
              <a:t> directive is a confirmation that an application is performing as expected. Extra items on the evaluation stack are an indication of potential logic problems in an application or a security violation. In either circumstance, this is a violation worthy of a notification.</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15</a:t>
            </a:fld>
            <a:endParaRPr lang="en-US"/>
          </a:p>
        </p:txBody>
      </p:sp>
    </p:spTree>
    <p:extLst>
      <p:ext uri="{BB962C8B-B14F-4D97-AF65-F5344CB8AC3E}">
        <p14:creationId xmlns:p14="http://schemas.microsoft.com/office/powerpoint/2010/main" val="1595643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30</a:t>
            </a:fld>
            <a:endParaRPr lang="en-US"/>
          </a:p>
        </p:txBody>
      </p:sp>
    </p:spTree>
    <p:extLst>
      <p:ext uri="{BB962C8B-B14F-4D97-AF65-F5344CB8AC3E}">
        <p14:creationId xmlns:p14="http://schemas.microsoft.com/office/powerpoint/2010/main" val="2112982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.NET 2.0, such methods didn’t exist, and Parse methods had to be used instead. The difference between </a:t>
            </a:r>
            <a:r>
              <a:rPr lang="en-US" dirty="0" err="1" smtClean="0"/>
              <a:t>TryParse</a:t>
            </a:r>
            <a:r>
              <a:rPr lang="en-US" dirty="0" smtClean="0"/>
              <a:t> and Parse is what happens upon passing invalid input to the method. Parse throws an exception, whereas </a:t>
            </a:r>
            <a:r>
              <a:rPr lang="en-US" dirty="0" err="1" smtClean="0"/>
              <a:t>TryParse</a:t>
            </a:r>
            <a:r>
              <a:rPr lang="en-US" dirty="0" smtClean="0"/>
              <a:t> doesn’t. Because exceptions are expensive and an invalid numeric string is not an exceptional case when dealing with user input, </a:t>
            </a:r>
            <a:r>
              <a:rPr lang="en-US" dirty="0" err="1" smtClean="0"/>
              <a:t>TryParse</a:t>
            </a:r>
            <a:r>
              <a:rPr lang="en-US" dirty="0" smtClean="0"/>
              <a:t> makes much more sense because it communicates success or failure through a Boolean value that can be checked easily.</a:t>
            </a:r>
          </a:p>
          <a:p>
            <a:r>
              <a:rPr lang="en-US" dirty="0" smtClean="0"/>
              <a:t>Internally, ref and out are implemented both as ref. In fact, the common language runtime does not have a notion of output parameters.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32</a:t>
            </a:fld>
            <a:endParaRPr lang="en-US"/>
          </a:p>
        </p:txBody>
      </p:sp>
    </p:spTree>
    <p:extLst>
      <p:ext uri="{BB962C8B-B14F-4D97-AF65-F5344CB8AC3E}">
        <p14:creationId xmlns:p14="http://schemas.microsoft.com/office/powerpoint/2010/main" val="20689789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.NET 2.0, such methods didn’t exist, and Parse methods had to be used instead. The difference between </a:t>
            </a:r>
            <a:r>
              <a:rPr lang="en-US" dirty="0" err="1" smtClean="0"/>
              <a:t>TryParse</a:t>
            </a:r>
            <a:r>
              <a:rPr lang="en-US" dirty="0" smtClean="0"/>
              <a:t> and Parse is what happens upon passing invalid input to the method. Parse throws an exception, whereas </a:t>
            </a:r>
            <a:r>
              <a:rPr lang="en-US" dirty="0" err="1" smtClean="0"/>
              <a:t>TryParse</a:t>
            </a:r>
            <a:r>
              <a:rPr lang="en-US" dirty="0" smtClean="0"/>
              <a:t> doesn’t. Because exceptions are expensive and an invalid numeric string is not an exceptional case when dealing with user input, </a:t>
            </a:r>
            <a:r>
              <a:rPr lang="en-US" dirty="0" err="1" smtClean="0"/>
              <a:t>TryParse</a:t>
            </a:r>
            <a:r>
              <a:rPr lang="en-US" dirty="0" smtClean="0"/>
              <a:t> makes much more sense because it communicates success or failure through a Boolean value that can be checked easily.</a:t>
            </a:r>
          </a:p>
          <a:p>
            <a:r>
              <a:rPr lang="en-US" dirty="0" smtClean="0"/>
              <a:t>Internally, ref and out are implemented both as ref. In fact, the common language runtime does not have a notion of output parameters.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33</a:t>
            </a:fld>
            <a:endParaRPr lang="en-US"/>
          </a:p>
        </p:txBody>
      </p:sp>
    </p:spTree>
    <p:extLst>
      <p:ext uri="{BB962C8B-B14F-4D97-AF65-F5344CB8AC3E}">
        <p14:creationId xmlns:p14="http://schemas.microsoft.com/office/powerpoint/2010/main" val="52410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.NET 2.0, such methods didn’t exist, and Parse methods had to be used instead. The difference between </a:t>
            </a:r>
            <a:r>
              <a:rPr lang="en-US" dirty="0" err="1" smtClean="0"/>
              <a:t>TryParse</a:t>
            </a:r>
            <a:r>
              <a:rPr lang="en-US" dirty="0" smtClean="0"/>
              <a:t> and Parse is what happens upon passing invalid input to the method. Parse throws an exception, whereas </a:t>
            </a:r>
            <a:r>
              <a:rPr lang="en-US" dirty="0" err="1" smtClean="0"/>
              <a:t>TryParse</a:t>
            </a:r>
            <a:r>
              <a:rPr lang="en-US" dirty="0" smtClean="0"/>
              <a:t> doesn’t. Because exceptions are expensive and an invalid numeric string is not an exceptional case when dealing with user input, </a:t>
            </a:r>
            <a:r>
              <a:rPr lang="en-US" dirty="0" err="1" smtClean="0"/>
              <a:t>TryParse</a:t>
            </a:r>
            <a:r>
              <a:rPr lang="en-US" dirty="0" smtClean="0"/>
              <a:t> makes much more sense because it communicates success or failure through a Boolean value that can be checked easily.</a:t>
            </a:r>
          </a:p>
          <a:p>
            <a:r>
              <a:rPr lang="en-US" dirty="0" smtClean="0"/>
              <a:t>Internally, ref and out are implemented both as ref. In fact, the common language runtime does not have a notion of output parameters.</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36</a:t>
            </a:fld>
            <a:endParaRPr lang="en-US"/>
          </a:p>
        </p:txBody>
      </p:sp>
    </p:spTree>
    <p:extLst>
      <p:ext uri="{BB962C8B-B14F-4D97-AF65-F5344CB8AC3E}">
        <p14:creationId xmlns:p14="http://schemas.microsoft.com/office/powerpoint/2010/main" val="20626975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mailto:anzhelika_kravchuk@epam.com"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ext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4"/>
          <p:cNvSpPr>
            <a:spLocks noGrp="1"/>
          </p:cNvSpPr>
          <p:nvPr>
            <p:ph type="body" sz="quarter" idx="10" hasCustomPrompt="1"/>
          </p:nvPr>
        </p:nvSpPr>
        <p:spPr>
          <a:xfrm>
            <a:off x="296214" y="1889830"/>
            <a:ext cx="8500056" cy="993073"/>
          </a:xfrm>
          <a:prstGeom prst="rect">
            <a:avLst/>
          </a:prstGeom>
        </p:spPr>
        <p:txBody>
          <a:bodyPr lIns="68580" tIns="0" rIns="68580" bIns="34290">
            <a:noAutofit/>
          </a:bodyPr>
          <a:lstStyle>
            <a:lvl1pPr marL="0" indent="0">
              <a:lnSpc>
                <a:spcPct val="85000"/>
              </a:lnSpc>
              <a:spcBef>
                <a:spcPts val="0"/>
              </a:spcBef>
              <a:buNone/>
              <a:defRPr sz="4100" kern="0" cap="all" spc="-75" baseline="0">
                <a:solidFill>
                  <a:schemeClr val="bg1"/>
                </a:solidFill>
                <a:latin typeface="Arial Black"/>
                <a:cs typeface="Arial Black"/>
              </a:defRPr>
            </a:lvl1pPr>
          </a:lstStyle>
          <a:p>
            <a:pPr lvl="0"/>
            <a:r>
              <a:rPr lang="en-US" dirty="0"/>
              <a:t>Click to add title</a:t>
            </a:r>
          </a:p>
        </p:txBody>
      </p:sp>
      <p:sp>
        <p:nvSpPr>
          <p:cNvPr id="9" name="Text Placeholder 5"/>
          <p:cNvSpPr>
            <a:spLocks noGrp="1"/>
          </p:cNvSpPr>
          <p:nvPr>
            <p:ph type="body" sz="quarter" idx="11" hasCustomPrompt="1"/>
          </p:nvPr>
        </p:nvSpPr>
        <p:spPr>
          <a:xfrm>
            <a:off x="296214" y="3561899"/>
            <a:ext cx="3688382" cy="370101"/>
          </a:xfrm>
          <a:prstGeom prst="rect">
            <a:avLst/>
          </a:prstGeom>
          <a:noFill/>
          <a:ln>
            <a:noFill/>
          </a:ln>
        </p:spPr>
        <p:txBody>
          <a:bodyPr wrap="none" lIns="68580" tIns="27432" rIns="68580" bIns="34290">
            <a:spAutoFit/>
          </a:bodyPr>
          <a:lstStyle>
            <a:lvl1pPr marL="0" indent="0">
              <a:spcBef>
                <a:spcPts val="0"/>
              </a:spcBef>
              <a:buFontTx/>
              <a:buNone/>
              <a:defRPr sz="2000" cap="all" baseline="0">
                <a:solidFill>
                  <a:srgbClr val="FFFFFF"/>
                </a:solidFill>
                <a:latin typeface="Arial Black"/>
                <a:cs typeface="Arial Black"/>
              </a:defRPr>
            </a:lvl1pPr>
            <a:lvl2pPr marL="342892" indent="0">
              <a:buFontTx/>
              <a:buNone/>
              <a:defRPr/>
            </a:lvl2pPr>
            <a:lvl3pPr marL="685783" indent="0">
              <a:buFontTx/>
              <a:buNone/>
              <a:defRPr/>
            </a:lvl3pPr>
            <a:lvl4pPr marL="1028675" indent="0">
              <a:buFontTx/>
              <a:buNone/>
              <a:defRPr/>
            </a:lvl4pPr>
            <a:lvl5pPr marL="1371566" indent="0">
              <a:buFontTx/>
              <a:buNone/>
              <a:defRPr/>
            </a:lvl5pPr>
          </a:lstStyle>
          <a:p>
            <a:pPr lvl="0"/>
            <a:r>
              <a:rPr lang="en-US" dirty="0"/>
              <a:t>CLICK TO ADD SUBTITLE</a:t>
            </a:r>
          </a:p>
        </p:txBody>
      </p:sp>
      <p:sp>
        <p:nvSpPr>
          <p:cNvPr id="11" name="Text Placeholder 11"/>
          <p:cNvSpPr>
            <a:spLocks noGrp="1"/>
          </p:cNvSpPr>
          <p:nvPr>
            <p:ph type="body" sz="quarter" idx="17" hasCustomPrompt="1"/>
          </p:nvPr>
        </p:nvSpPr>
        <p:spPr>
          <a:xfrm>
            <a:off x="296214" y="5459487"/>
            <a:ext cx="3820664" cy="373063"/>
          </a:xfrm>
          <a:prstGeom prst="rect">
            <a:avLst/>
          </a:prstGeom>
        </p:spPr>
        <p:txBody>
          <a:bodyPr lIns="68580" tIns="34290" rIns="68580" bIns="34290">
            <a:noAutofit/>
          </a:bodyPr>
          <a:lstStyle>
            <a:lvl1pPr marL="0" indent="0">
              <a:buNone/>
              <a:defRPr sz="2000" b="1" baseline="0">
                <a:solidFill>
                  <a:schemeClr val="bg1"/>
                </a:solidFill>
              </a:defRPr>
            </a:lvl1pPr>
          </a:lstStyle>
          <a:p>
            <a:pPr lvl="0"/>
            <a:r>
              <a:rPr lang="en-US" dirty="0" err="1"/>
              <a:t>Anzhelika</a:t>
            </a:r>
            <a:r>
              <a:rPr lang="en-US" dirty="0"/>
              <a:t> KRAVCHUK</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213" y="496490"/>
            <a:ext cx="1725769" cy="728685"/>
          </a:xfrm>
          <a:prstGeom prst="rect">
            <a:avLst/>
          </a:prstGeom>
        </p:spPr>
      </p:pic>
    </p:spTree>
    <p:extLst>
      <p:ext uri="{BB962C8B-B14F-4D97-AF65-F5344CB8AC3E}">
        <p14:creationId xmlns:p14="http://schemas.microsoft.com/office/powerpoint/2010/main" val="3942189714"/>
      </p:ext>
    </p:extLst>
  </p:cSld>
  <p:clrMapOvr>
    <a:masterClrMapping/>
  </p:clrMapOvr>
  <p:timing>
    <p:tnLst>
      <p:par>
        <p:cTn id="1" dur="indefinite" restart="never" nodeType="tmRoot"/>
      </p:par>
    </p:tnLst>
  </p:timing>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lank Title Only">
    <p:spTree>
      <p:nvGrpSpPr>
        <p:cNvPr id="1" name=""/>
        <p:cNvGrpSpPr/>
        <p:nvPr/>
      </p:nvGrpSpPr>
      <p:grpSpPr>
        <a:xfrm>
          <a:off x="0" y="0"/>
          <a:ext cx="0" cy="0"/>
          <a:chOff x="0" y="0"/>
          <a:chExt cx="0" cy="0"/>
        </a:xfrm>
      </p:grpSpPr>
      <p:sp>
        <p:nvSpPr>
          <p:cNvPr id="3"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3595678110"/>
      </p:ext>
    </p:extLst>
  </p:cSld>
  <p:clrMapOvr>
    <a:masterClrMapping/>
  </p:clrMapOvr>
  <p:timing>
    <p:tnLst>
      <p:par>
        <p:cTn id="1" dur="indefinite" restart="never" nodeType="tmRoot"/>
      </p:par>
    </p:tnLst>
  </p:timing>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mp; Content">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14399"/>
            <a:ext cx="8726607" cy="5357611"/>
          </a:xfrm>
          <a:prstGeom prst="rect">
            <a:avLst/>
          </a:prstGeom>
        </p:spPr>
        <p:txBody>
          <a:bodyPr vert="horz" lIns="68580" tIns="34290" rIns="68580" bIns="34290" rtlCol="0">
            <a:normAutofit/>
          </a:bodyPr>
          <a:lstStyle>
            <a:lvl1pPr marL="0" indent="0" algn="just">
              <a:lnSpc>
                <a:spcPct val="120000"/>
              </a:lnSpc>
              <a:spcBef>
                <a:spcPts val="0"/>
              </a:spcBef>
              <a:buNone/>
              <a:defRPr sz="1800" baseline="0">
                <a:solidFill>
                  <a:schemeClr val="accent2">
                    <a:lumMod val="50000"/>
                  </a:schemeClr>
                </a:solidFill>
                <a:latin typeface="Calibri" panose="020F0502020204030204" pitchFamily="34" charset="0"/>
              </a:defRPr>
            </a:lvl1pPr>
            <a:lvl2pPr>
              <a:defRPr sz="1200"/>
            </a:lvl2pPr>
            <a:lvl3pPr>
              <a:defRPr sz="1100"/>
            </a:lvl3pPr>
          </a:lstStyle>
          <a:p>
            <a:pPr lvl="0"/>
            <a:r>
              <a:rPr lang="en-US" dirty="0">
                <a:solidFill>
                  <a:srgbClr val="444444"/>
                </a:solidFill>
              </a:rPr>
              <a:t>Click to add text - Lorem </a:t>
            </a:r>
            <a:r>
              <a:rPr lang="en-US" dirty="0" err="1">
                <a:solidFill>
                  <a:srgbClr val="444444"/>
                </a:solidFill>
              </a:rPr>
              <a:t>ipsum</a:t>
            </a:r>
            <a:r>
              <a:rPr lang="en-US" dirty="0">
                <a:solidFill>
                  <a:srgbClr val="444444"/>
                </a:solidFill>
              </a:rPr>
              <a:t> dolor sit </a:t>
            </a:r>
            <a:r>
              <a:rPr lang="en-US" dirty="0" err="1">
                <a:solidFill>
                  <a:srgbClr val="444444"/>
                </a:solidFill>
              </a:rPr>
              <a:t>amet</a:t>
            </a:r>
            <a:r>
              <a:rPr lang="en-US" dirty="0">
                <a:solidFill>
                  <a:srgbClr val="444444"/>
                </a:solidFill>
              </a:rPr>
              <a:t>, </a:t>
            </a:r>
            <a:r>
              <a:rPr lang="en-US" dirty="0" err="1">
                <a:solidFill>
                  <a:srgbClr val="444444"/>
                </a:solidFill>
              </a:rPr>
              <a:t>consectetur</a:t>
            </a:r>
            <a:r>
              <a:rPr lang="en-US" dirty="0">
                <a:solidFill>
                  <a:srgbClr val="444444"/>
                </a:solidFill>
              </a:rPr>
              <a:t> adipiscing </a:t>
            </a:r>
            <a:r>
              <a:rPr lang="en-US" dirty="0" err="1">
                <a:solidFill>
                  <a:srgbClr val="444444"/>
                </a:solidFill>
              </a:rPr>
              <a:t>elit</a:t>
            </a:r>
            <a:r>
              <a:rPr lang="en-US" dirty="0">
                <a:solidFill>
                  <a:srgbClr val="444444"/>
                </a:solidFill>
              </a:rPr>
              <a:t>. </a:t>
            </a:r>
            <a:r>
              <a:rPr lang="en-US" dirty="0" err="1">
                <a:solidFill>
                  <a:srgbClr val="444444"/>
                </a:solidFill>
              </a:rPr>
              <a:t>Ut</a:t>
            </a:r>
            <a:r>
              <a:rPr lang="en-US" dirty="0">
                <a:solidFill>
                  <a:srgbClr val="444444"/>
                </a:solidFill>
              </a:rPr>
              <a:t> vitae </a:t>
            </a:r>
            <a:r>
              <a:rPr lang="en-US" dirty="0" err="1">
                <a:solidFill>
                  <a:srgbClr val="444444"/>
                </a:solidFill>
              </a:rPr>
              <a:t>laoreet</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Sed</a:t>
            </a:r>
            <a:r>
              <a:rPr lang="en-US" dirty="0">
                <a:solidFill>
                  <a:srgbClr val="444444"/>
                </a:solidFill>
              </a:rPr>
              <a:t> </a:t>
            </a:r>
            <a:r>
              <a:rPr lang="en-US" dirty="0" err="1">
                <a:solidFill>
                  <a:srgbClr val="444444"/>
                </a:solidFill>
              </a:rPr>
              <a:t>eleifend</a:t>
            </a:r>
            <a:r>
              <a:rPr lang="en-US" dirty="0">
                <a:solidFill>
                  <a:srgbClr val="444444"/>
                </a:solidFill>
              </a:rPr>
              <a:t> </a:t>
            </a:r>
            <a:r>
              <a:rPr lang="en-US" dirty="0" err="1">
                <a:solidFill>
                  <a:srgbClr val="444444"/>
                </a:solidFill>
              </a:rPr>
              <a:t>lorem</a:t>
            </a:r>
            <a:r>
              <a:rPr lang="en-US" dirty="0">
                <a:solidFill>
                  <a:srgbClr val="444444"/>
                </a:solidFill>
              </a:rPr>
              <a:t> a </a:t>
            </a:r>
            <a:r>
              <a:rPr lang="en-US" dirty="0" err="1">
                <a:solidFill>
                  <a:srgbClr val="444444"/>
                </a:solidFill>
              </a:rPr>
              <a:t>purus</a:t>
            </a:r>
            <a:r>
              <a:rPr lang="en-US" dirty="0">
                <a:solidFill>
                  <a:srgbClr val="444444"/>
                </a:solidFill>
              </a:rPr>
              <a:t> </a:t>
            </a:r>
            <a:r>
              <a:rPr lang="en-US" dirty="0" err="1">
                <a:solidFill>
                  <a:srgbClr val="444444"/>
                </a:solidFill>
              </a:rPr>
              <a:t>tincidunt</a:t>
            </a:r>
            <a:r>
              <a:rPr lang="en-US" dirty="0">
                <a:solidFill>
                  <a:srgbClr val="444444"/>
                </a:solidFill>
              </a:rPr>
              <a:t>, a </a:t>
            </a:r>
            <a:r>
              <a:rPr lang="en-US" dirty="0" err="1">
                <a:solidFill>
                  <a:srgbClr val="444444"/>
                </a:solidFill>
              </a:rPr>
              <a:t>malesuada</a:t>
            </a:r>
            <a:r>
              <a:rPr lang="en-US" dirty="0">
                <a:solidFill>
                  <a:srgbClr val="444444"/>
                </a:solidFill>
              </a:rPr>
              <a:t> </a:t>
            </a:r>
            <a:r>
              <a:rPr lang="en-US" dirty="0" err="1">
                <a:solidFill>
                  <a:srgbClr val="444444"/>
                </a:solidFill>
              </a:rPr>
              <a:t>mauris</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Praesent</a:t>
            </a:r>
            <a:r>
              <a:rPr lang="en-US" dirty="0">
                <a:solidFill>
                  <a:srgbClr val="444444"/>
                </a:solidFill>
              </a:rPr>
              <a:t> </a:t>
            </a:r>
            <a:r>
              <a:rPr lang="en-US" dirty="0" err="1">
                <a:solidFill>
                  <a:srgbClr val="444444"/>
                </a:solidFill>
              </a:rPr>
              <a:t>bibendum</a:t>
            </a:r>
            <a:r>
              <a:rPr lang="en-US" dirty="0">
                <a:solidFill>
                  <a:srgbClr val="444444"/>
                </a:solidFill>
              </a:rPr>
              <a:t> </a:t>
            </a:r>
            <a:r>
              <a:rPr lang="en-US" dirty="0" err="1">
                <a:solidFill>
                  <a:srgbClr val="444444"/>
                </a:solidFill>
              </a:rPr>
              <a:t>justo</a:t>
            </a:r>
            <a:r>
              <a:rPr lang="en-US" dirty="0">
                <a:solidFill>
                  <a:srgbClr val="444444"/>
                </a:solidFill>
              </a:rPr>
              <a:t> </a:t>
            </a:r>
            <a:r>
              <a:rPr lang="en-US" dirty="0" err="1">
                <a:solidFill>
                  <a:srgbClr val="444444"/>
                </a:solidFill>
              </a:rPr>
              <a:t>nec</a:t>
            </a:r>
            <a:r>
              <a:rPr lang="en-US" dirty="0">
                <a:solidFill>
                  <a:srgbClr val="444444"/>
                </a:solidFill>
              </a:rPr>
              <a:t> </a:t>
            </a:r>
            <a:r>
              <a:rPr lang="en-US" dirty="0" err="1">
                <a:solidFill>
                  <a:srgbClr val="444444"/>
                </a:solidFill>
              </a:rPr>
              <a:t>metus</a:t>
            </a:r>
            <a:r>
              <a:rPr lang="en-US" dirty="0">
                <a:solidFill>
                  <a:srgbClr val="444444"/>
                </a:solidFill>
              </a:rPr>
              <a:t> </a:t>
            </a:r>
            <a:r>
              <a:rPr lang="en-US" dirty="0" err="1">
                <a:solidFill>
                  <a:srgbClr val="444444"/>
                </a:solidFill>
              </a:rPr>
              <a:t>auctor</a:t>
            </a:r>
            <a:r>
              <a:rPr lang="en-US" dirty="0">
                <a:solidFill>
                  <a:srgbClr val="444444"/>
                </a:solidFill>
              </a:rPr>
              <a:t> </a:t>
            </a:r>
            <a:r>
              <a:rPr lang="en-US" dirty="0" err="1">
                <a:solidFill>
                  <a:srgbClr val="444444"/>
                </a:solidFill>
              </a:rPr>
              <a:t>volutpat</a:t>
            </a:r>
            <a:r>
              <a:rPr lang="en-US" dirty="0">
                <a:solidFill>
                  <a:srgbClr val="444444"/>
                </a:solidFill>
              </a:rPr>
              <a:t>. </a:t>
            </a:r>
            <a:r>
              <a:rPr lang="en-US" dirty="0" err="1">
                <a:solidFill>
                  <a:srgbClr val="444444"/>
                </a:solidFill>
              </a:rPr>
              <a:t>Morbi</a:t>
            </a:r>
            <a:r>
              <a:rPr lang="en-US" dirty="0">
                <a:solidFill>
                  <a:srgbClr val="444444"/>
                </a:solidFill>
              </a:rPr>
              <a:t> </a:t>
            </a:r>
            <a:r>
              <a:rPr lang="en-US" dirty="0" err="1">
                <a:solidFill>
                  <a:srgbClr val="444444"/>
                </a:solidFill>
              </a:rPr>
              <a:t>malesuada</a:t>
            </a:r>
            <a:r>
              <a:rPr lang="en-US" dirty="0">
                <a:solidFill>
                  <a:srgbClr val="444444"/>
                </a:solidFill>
              </a:rPr>
              <a:t> </a:t>
            </a:r>
            <a:r>
              <a:rPr lang="en-US" dirty="0" err="1">
                <a:solidFill>
                  <a:srgbClr val="444444"/>
                </a:solidFill>
              </a:rPr>
              <a:t>mattis</a:t>
            </a:r>
            <a:r>
              <a:rPr lang="en-US" dirty="0">
                <a:solidFill>
                  <a:srgbClr val="444444"/>
                </a:solidFill>
              </a:rPr>
              <a:t> </a:t>
            </a:r>
            <a:r>
              <a:rPr lang="en-US" dirty="0" err="1">
                <a:solidFill>
                  <a:srgbClr val="444444"/>
                </a:solidFill>
              </a:rPr>
              <a:t>eros</a:t>
            </a:r>
            <a:r>
              <a:rPr lang="en-US" dirty="0">
                <a:solidFill>
                  <a:srgbClr val="444444"/>
                </a:solidFill>
              </a:rPr>
              <a:t>, </a:t>
            </a:r>
            <a:r>
              <a:rPr lang="en-US" dirty="0" err="1">
                <a:solidFill>
                  <a:srgbClr val="444444"/>
                </a:solidFill>
              </a:rPr>
              <a:t>adipiscing</a:t>
            </a:r>
            <a:r>
              <a:rPr lang="en-US" dirty="0">
                <a:solidFill>
                  <a:srgbClr val="444444"/>
                </a:solidFill>
              </a:rPr>
              <a:t> </a:t>
            </a:r>
            <a:r>
              <a:rPr lang="en-US" dirty="0" err="1">
                <a:solidFill>
                  <a:srgbClr val="444444"/>
                </a:solidFill>
              </a:rPr>
              <a:t>tempor</a:t>
            </a:r>
            <a:r>
              <a:rPr lang="en-US" dirty="0">
                <a:solidFill>
                  <a:srgbClr val="444444"/>
                </a:solidFill>
              </a:rPr>
              <a:t> </a:t>
            </a:r>
            <a:r>
              <a:rPr lang="en-US" dirty="0" err="1">
                <a:solidFill>
                  <a:srgbClr val="444444"/>
                </a:solidFill>
              </a:rPr>
              <a:t>lorem</a:t>
            </a:r>
            <a:r>
              <a:rPr lang="en-US" dirty="0">
                <a:solidFill>
                  <a:srgbClr val="444444"/>
                </a:solidFill>
              </a:rPr>
              <a:t> </a:t>
            </a:r>
            <a:r>
              <a:rPr lang="en-US" dirty="0" err="1">
                <a:solidFill>
                  <a:srgbClr val="444444"/>
                </a:solidFill>
              </a:rPr>
              <a:t>varius</a:t>
            </a:r>
            <a:r>
              <a:rPr lang="en-US" dirty="0">
                <a:solidFill>
                  <a:srgbClr val="444444"/>
                </a:solidFill>
              </a:rPr>
              <a:t> </a:t>
            </a:r>
            <a:r>
              <a:rPr lang="en-US" dirty="0" err="1">
                <a:solidFill>
                  <a:srgbClr val="444444"/>
                </a:solidFill>
              </a:rPr>
              <a:t>eget</a:t>
            </a:r>
            <a:r>
              <a:rPr lang="en-US" dirty="0">
                <a:solidFill>
                  <a:srgbClr val="444444"/>
                </a:solidFill>
              </a:rPr>
              <a:t>…</a:t>
            </a:r>
            <a:endParaRPr lang="en-US" dirty="0"/>
          </a:p>
        </p:txBody>
      </p:sp>
      <p:sp>
        <p:nvSpPr>
          <p:cNvPr id="9"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4116958350"/>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Только заголовок">
    <p:spTree>
      <p:nvGrpSpPr>
        <p:cNvPr id="1" name=""/>
        <p:cNvGrpSpPr/>
        <p:nvPr/>
      </p:nvGrpSpPr>
      <p:grpSpPr>
        <a:xfrm>
          <a:off x="0" y="0"/>
          <a:ext cx="0" cy="0"/>
          <a:chOff x="0" y="0"/>
          <a:chExt cx="0" cy="0"/>
        </a:xfrm>
      </p:grpSpPr>
      <p:sp>
        <p:nvSpPr>
          <p:cNvPr id="8"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420799607"/>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s">
    <p:spTree>
      <p:nvGrpSpPr>
        <p:cNvPr id="1" name=""/>
        <p:cNvGrpSpPr/>
        <p:nvPr/>
      </p:nvGrpSpPr>
      <p:grpSpPr>
        <a:xfrm>
          <a:off x="0" y="0"/>
          <a:ext cx="0" cy="0"/>
          <a:chOff x="0" y="0"/>
          <a:chExt cx="0" cy="0"/>
        </a:xfrm>
      </p:grpSpPr>
      <p:sp>
        <p:nvSpPr>
          <p:cNvPr id="8" name="Text Placeholder 2"/>
          <p:cNvSpPr>
            <a:spLocks noGrp="1"/>
          </p:cNvSpPr>
          <p:nvPr>
            <p:ph idx="1" hasCustomPrompt="1"/>
          </p:nvPr>
        </p:nvSpPr>
        <p:spPr>
          <a:xfrm>
            <a:off x="226952" y="965915"/>
            <a:ext cx="432098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tx1"/>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a:t>Click to add bulleted list</a:t>
            </a:r>
          </a:p>
          <a:p>
            <a:pPr lvl="1"/>
            <a:r>
              <a:rPr lang="en-US" dirty="0"/>
              <a:t>Second Level Bullet</a:t>
            </a:r>
          </a:p>
          <a:p>
            <a:pPr lvl="2"/>
            <a:r>
              <a:rPr lang="en-US" dirty="0"/>
              <a:t>Third Level Bullet</a:t>
            </a:r>
            <a:br>
              <a:rPr lang="en-US" dirty="0"/>
            </a:br>
            <a:endParaRPr lang="en-US" dirty="0"/>
          </a:p>
          <a:p>
            <a:pPr lvl="0"/>
            <a:r>
              <a:rPr lang="en-US" dirty="0"/>
              <a:t>Click to add bulleted list</a:t>
            </a:r>
          </a:p>
          <a:p>
            <a:pPr lvl="0"/>
            <a:r>
              <a:rPr lang="en-US" dirty="0"/>
              <a:t>Click to add bulleted list</a:t>
            </a:r>
          </a:p>
          <a:p>
            <a:pPr lvl="0"/>
            <a:r>
              <a:rPr lang="en-US" dirty="0"/>
              <a:t>Click to add bulleted list</a:t>
            </a:r>
          </a:p>
        </p:txBody>
      </p:sp>
      <p:sp>
        <p:nvSpPr>
          <p:cNvPr id="9" name="Text Placeholder 2"/>
          <p:cNvSpPr>
            <a:spLocks noGrp="1"/>
          </p:cNvSpPr>
          <p:nvPr>
            <p:ph idx="11" hasCustomPrompt="1"/>
          </p:nvPr>
        </p:nvSpPr>
        <p:spPr>
          <a:xfrm>
            <a:off x="4673683" y="965915"/>
            <a:ext cx="4279875" cy="5228823"/>
          </a:xfrm>
          <a:prstGeom prst="rect">
            <a:avLst/>
          </a:prstGeom>
        </p:spPr>
        <p:txBody>
          <a:bodyPr vert="horz" lIns="68580" tIns="34290" rIns="68580" bIns="34290" rtlCol="0">
            <a:normAutofit/>
          </a:bodyPr>
          <a:lstStyle>
            <a:lvl1pPr marL="130299" marR="0" indent="-130299" algn="l" defTabSz="342892" rtl="0" eaLnBrk="1" fontAlgn="auto" latinLnBrk="0" hangingPunct="1">
              <a:lnSpc>
                <a:spcPct val="120000"/>
              </a:lnSpc>
              <a:spcBef>
                <a:spcPts val="0"/>
              </a:spcBef>
              <a:spcAft>
                <a:spcPts val="750"/>
              </a:spcAft>
              <a:buClr>
                <a:schemeClr val="accent2">
                  <a:lumMod val="50000"/>
                </a:schemeClr>
              </a:buClr>
              <a:buSzTx/>
              <a:buFont typeface="Arial"/>
              <a:buChar char="•"/>
              <a:tabLst/>
              <a:defRPr sz="1800" baseline="0">
                <a:solidFill>
                  <a:schemeClr val="accent2">
                    <a:lumMod val="50000"/>
                  </a:schemeClr>
                </a:solidFill>
                <a:latin typeface="Calibri" panose="020F0502020204030204" pitchFamily="34" charset="0"/>
              </a:defRPr>
            </a:lvl1pPr>
            <a:lvl2pPr marL="557199" indent="-214308">
              <a:lnSpc>
                <a:spcPct val="120000"/>
              </a:lnSpc>
              <a:buClr>
                <a:schemeClr val="accent2">
                  <a:lumMod val="50000"/>
                </a:schemeClr>
              </a:buClr>
              <a:buSzPct val="100000"/>
              <a:buFont typeface="Lucida Grande"/>
              <a:buChar char="–"/>
              <a:defRPr sz="1800" baseline="0">
                <a:solidFill>
                  <a:schemeClr val="accent2">
                    <a:lumMod val="50000"/>
                  </a:schemeClr>
                </a:solidFill>
                <a:latin typeface="Calibri" panose="020F0502020204030204" pitchFamily="34" charset="0"/>
              </a:defRPr>
            </a:lvl2pPr>
            <a:lvl3pPr>
              <a:lnSpc>
                <a:spcPct val="120000"/>
              </a:lnSpc>
              <a:buClr>
                <a:schemeClr val="accent2">
                  <a:lumMod val="50000"/>
                </a:schemeClr>
              </a:buClr>
              <a:defRPr sz="1800" baseline="0">
                <a:solidFill>
                  <a:schemeClr val="accent2">
                    <a:lumMod val="50000"/>
                  </a:schemeClr>
                </a:solidFill>
                <a:latin typeface="Calibri" panose="020F0502020204030204" pitchFamily="34" charset="0"/>
              </a:defRPr>
            </a:lvl3pPr>
            <a:lvl4pPr>
              <a:defRPr sz="1200"/>
            </a:lvl4pPr>
            <a:lvl5pPr>
              <a:defRPr sz="1200"/>
            </a:lvl5pPr>
          </a:lstStyle>
          <a:p>
            <a:pPr lvl="0"/>
            <a:r>
              <a:rPr lang="en-US" dirty="0"/>
              <a:t>Click to add bulleted list</a:t>
            </a:r>
          </a:p>
          <a:p>
            <a:pPr lvl="1"/>
            <a:r>
              <a:rPr lang="en-US" dirty="0"/>
              <a:t>Second Level Bullet</a:t>
            </a:r>
          </a:p>
          <a:p>
            <a:pPr lvl="2"/>
            <a:r>
              <a:rPr lang="en-US" dirty="0"/>
              <a:t>Third Level Bullet</a:t>
            </a:r>
            <a:br>
              <a:rPr lang="en-US" dirty="0"/>
            </a:br>
            <a:endParaRPr lang="en-US" dirty="0"/>
          </a:p>
          <a:p>
            <a:pPr lvl="0"/>
            <a:r>
              <a:rPr lang="en-US" dirty="0"/>
              <a:t>Click to add bulleted list</a:t>
            </a:r>
          </a:p>
          <a:p>
            <a:pPr lvl="0"/>
            <a:r>
              <a:rPr lang="en-US" dirty="0"/>
              <a:t>Click to add bulleted list</a:t>
            </a:r>
          </a:p>
          <a:p>
            <a:pPr lvl="0"/>
            <a:r>
              <a:rPr lang="en-US" dirty="0"/>
              <a:t>Click to add bulleted list</a:t>
            </a:r>
          </a:p>
        </p:txBody>
      </p:sp>
      <p:sp>
        <p:nvSpPr>
          <p:cNvPr id="12" name="Title 1"/>
          <p:cNvSpPr>
            <a:spLocks noGrp="1"/>
          </p:cNvSpPr>
          <p:nvPr>
            <p:ph type="title"/>
          </p:nvPr>
        </p:nvSpPr>
        <p:spPr>
          <a:xfrm>
            <a:off x="0" y="0"/>
            <a:ext cx="9144000" cy="578825"/>
          </a:xfrm>
          <a:prstGeom prst="rect">
            <a:avLst/>
          </a:prstGeom>
        </p:spPr>
        <p:txBody>
          <a:bodyPr anchor="ctr" anchorCtr="0"/>
          <a:lstStyle>
            <a:lvl1pPr marL="231775" indent="0" algn="l" defTabSz="339725">
              <a:tabLst/>
              <a:defRPr sz="2000" b="1">
                <a:solidFill>
                  <a:schemeClr val="accent2">
                    <a:lumMod val="50000"/>
                  </a:schemeClr>
                </a:solidFill>
                <a:latin typeface="Helvetica" charset="0"/>
                <a:ea typeface="Helvetica" charset="0"/>
                <a:cs typeface="Helvetica" charset="0"/>
              </a:defRPr>
            </a:lvl1pPr>
          </a:lstStyle>
          <a:p>
            <a:r>
              <a:rPr lang="ru-RU">
                <a:solidFill>
                  <a:schemeClr val="accent2">
                    <a:lumMod val="50000"/>
                  </a:schemeClr>
                </a:solidFill>
              </a:rPr>
              <a:t>Образец заголовка</a:t>
            </a:r>
            <a:endParaRPr lang="ru-RU" dirty="0">
              <a:solidFill>
                <a:schemeClr val="accent2">
                  <a:lumMod val="50000"/>
                </a:schemeClr>
              </a:solidFill>
            </a:endParaRPr>
          </a:p>
        </p:txBody>
      </p:sp>
    </p:spTree>
    <p:extLst>
      <p:ext uri="{BB962C8B-B14F-4D97-AF65-F5344CB8AC3E}">
        <p14:creationId xmlns:p14="http://schemas.microsoft.com/office/powerpoint/2010/main" val="1869328764"/>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3" name="Прямоугольник 2"/>
          <p:cNvSpPr/>
          <p:nvPr/>
        </p:nvSpPr>
        <p:spPr>
          <a:xfrm>
            <a:off x="425001" y="3398262"/>
            <a:ext cx="8538693" cy="523220"/>
          </a:xfrm>
          <a:prstGeom prst="rect">
            <a:avLst/>
          </a:prstGeom>
        </p:spPr>
        <p:txBody>
          <a:bodyPr wrap="square">
            <a:spAutoFit/>
          </a:bodyPr>
          <a:lstStyle/>
          <a:p>
            <a:pPr algn="ctr" rtl="0"/>
            <a:r>
              <a:rPr lang="en-US" sz="2800" b="0" i="0" u="none" strike="noStrike" kern="1200" baseline="0" dirty="0" smtClean="0">
                <a:solidFill>
                  <a:schemeClr val="bg1"/>
                </a:solidFill>
                <a:latin typeface="+mj-lt"/>
                <a:cs typeface="Narkisim" panose="020E0502050101010101" pitchFamily="34" charset="-79"/>
              </a:rPr>
              <a:t>Thank you for attention! </a:t>
            </a:r>
            <a:endParaRPr lang="en-US" sz="2800" b="0" i="0" u="none" strike="noStrike" kern="1200" baseline="0" dirty="0">
              <a:solidFill>
                <a:schemeClr val="bg1"/>
              </a:solidFill>
              <a:latin typeface="+mj-lt"/>
            </a:endParaRPr>
          </a:p>
        </p:txBody>
      </p:sp>
    </p:spTree>
    <p:extLst>
      <p:ext uri="{BB962C8B-B14F-4D97-AF65-F5344CB8AC3E}">
        <p14:creationId xmlns:p14="http://schemas.microsoft.com/office/powerpoint/2010/main" val="377287134"/>
      </p:ext>
    </p:extLst>
  </p:cSld>
  <p:clrMapOvr>
    <a:masterClrMapping/>
  </p:clrMapOvr>
  <p:transition spd="med"/>
  <p:timing>
    <p:tnLst>
      <p:par>
        <p:cTn id="1" dur="indefinite" restart="never" nodeType="tmRoot"/>
      </p:par>
    </p:tnLst>
  </p:timing>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4" name="Прямоугольник 11"/>
          <p:cNvSpPr/>
          <p:nvPr userDrawn="1"/>
        </p:nvSpPr>
        <p:spPr>
          <a:xfrm>
            <a:off x="152400" y="3429000"/>
            <a:ext cx="8538693" cy="2246769"/>
          </a:xfrm>
          <a:prstGeom prst="rect">
            <a:avLst/>
          </a:prstGeom>
        </p:spPr>
        <p:txBody>
          <a:bodyPr wrap="square">
            <a:spAutoFit/>
          </a:bodyPr>
          <a:lstStyle/>
          <a:p>
            <a:pPr algn="ctr" rtl="0"/>
            <a:r>
              <a:rPr lang="en-US" sz="2000" b="0" i="0" u="none" strike="noStrike" kern="1200" baseline="0" dirty="0" smtClean="0">
                <a:solidFill>
                  <a:schemeClr val="bg1"/>
                </a:solidFill>
                <a:latin typeface="+mj-lt"/>
                <a:cs typeface="Narkisim" panose="020E0502050101010101" pitchFamily="34" charset="-79"/>
              </a:rPr>
              <a:t>I hope that you will find this material useful.</a:t>
            </a:r>
          </a:p>
          <a:p>
            <a:pPr algn="ctr" rtl="0"/>
            <a:endParaRPr lang="en-US" sz="2000" b="0" i="0" u="none" strike="noStrike" kern="1200" baseline="0" dirty="0" smtClean="0">
              <a:solidFill>
                <a:schemeClr val="bg1"/>
              </a:solidFill>
              <a:latin typeface="+mj-lt"/>
              <a:cs typeface="Narkisim" panose="020E0502050101010101" pitchFamily="34" charset="-79"/>
            </a:endParaRPr>
          </a:p>
          <a:p>
            <a:pPr algn="ctr" rtl="0"/>
            <a:r>
              <a:rPr lang="en-US" sz="2000" b="0" i="0" u="none" strike="noStrike" kern="1200" baseline="0" dirty="0" smtClean="0">
                <a:solidFill>
                  <a:schemeClr val="bg1"/>
                </a:solidFill>
                <a:latin typeface="+mj-lt"/>
                <a:cs typeface="Narkisim" panose="020E0502050101010101" pitchFamily="34" charset="-79"/>
              </a:rPr>
              <a:t>If you find errors or inaccuracies in this material or know how to improve it, please report on</a:t>
            </a:r>
          </a:p>
          <a:p>
            <a:pPr algn="ctr" rtl="0"/>
            <a:r>
              <a:rPr lang="en-US" sz="2000" b="0" i="0" u="none" strike="noStrike" kern="1200" baseline="0" dirty="0" smtClean="0">
                <a:solidFill>
                  <a:schemeClr val="bg1"/>
                </a:solidFill>
                <a:latin typeface="+mj-lt"/>
                <a:cs typeface="Narkisim" panose="020E0502050101010101" pitchFamily="34" charset="-79"/>
              </a:rPr>
              <a:t>To the electronic address: </a:t>
            </a:r>
            <a:r>
              <a:rPr lang="en-US" sz="2000" b="0" i="0" u="none" strike="noStrike" kern="1200" baseline="0" dirty="0" smtClean="0">
                <a:solidFill>
                  <a:schemeClr val="bg1"/>
                </a:solidFill>
                <a:latin typeface="+mj-lt"/>
                <a:cs typeface="Narkisim" panose="020E0502050101010101" pitchFamily="34" charset="-79"/>
                <a:hlinkClick r:id="rId3"/>
              </a:rPr>
              <a:t>anzhelika_kravchuk@epam.com</a:t>
            </a:r>
            <a:r>
              <a:rPr lang="en-US" sz="2000" b="0" i="0" u="none" strike="noStrike" kern="1200" baseline="0" dirty="0" smtClean="0">
                <a:solidFill>
                  <a:schemeClr val="bg1"/>
                </a:solidFill>
                <a:latin typeface="+mj-lt"/>
                <a:cs typeface="Narkisim" panose="020E0502050101010101" pitchFamily="34" charset="-79"/>
              </a:rPr>
              <a:t> </a:t>
            </a:r>
          </a:p>
          <a:p>
            <a:pPr algn="ctr" rtl="0"/>
            <a:r>
              <a:rPr lang="en-US" sz="2000" b="0" i="0" u="none" strike="noStrike" kern="1200" baseline="0" dirty="0" smtClean="0">
                <a:solidFill>
                  <a:schemeClr val="bg1"/>
                </a:solidFill>
                <a:latin typeface="+mj-lt"/>
                <a:cs typeface="Narkisim" panose="020E0502050101010101" pitchFamily="34" charset="-79"/>
              </a:rPr>
              <a:t>With the note [ASP.MVC Training Course Feedback]</a:t>
            </a:r>
          </a:p>
          <a:p>
            <a:pPr algn="ctr" rtl="0"/>
            <a:r>
              <a:rPr lang="en-US" sz="2000" b="0" i="0" u="none" strike="noStrike" kern="1200" baseline="0" dirty="0" smtClean="0">
                <a:solidFill>
                  <a:schemeClr val="bg1"/>
                </a:solidFill>
                <a:latin typeface="+mj-lt"/>
                <a:cs typeface="Narkisim" panose="020E0502050101010101" pitchFamily="34" charset="-79"/>
              </a:rPr>
              <a:t>Thank you.</a:t>
            </a:r>
            <a:endParaRPr lang="en-US" sz="2000" b="0" i="0" u="none" strike="noStrike" kern="1200" baseline="0" dirty="0">
              <a:solidFill>
                <a:schemeClr val="bg1"/>
              </a:solidFill>
              <a:latin typeface="+mj-lt"/>
            </a:endParaRPr>
          </a:p>
        </p:txBody>
      </p:sp>
    </p:spTree>
    <p:extLst>
      <p:ext uri="{BB962C8B-B14F-4D97-AF65-F5344CB8AC3E}">
        <p14:creationId xmlns:p14="http://schemas.microsoft.com/office/powerpoint/2010/main" val="2821364231"/>
      </p:ext>
    </p:extLst>
  </p:cSld>
  <p:clrMapOvr>
    <a:masterClrMapping/>
  </p:clrMapOvr>
  <p:transition spd="med"/>
  <p:timing>
    <p:tnLst>
      <p:par>
        <p:cTn id="1" dur="indefinite" restart="never" nodeType="tmRoot"/>
      </p:par>
    </p:tnLst>
  </p:timing>
  <p:hf hd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Rectangle 1"/>
          <p:cNvSpPr/>
          <p:nvPr/>
        </p:nvSpPr>
        <p:spPr>
          <a:xfrm>
            <a:off x="0" y="6475310"/>
            <a:ext cx="9155206" cy="397635"/>
          </a:xfrm>
          <a:prstGeom prst="rect">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sz="1400" dirty="0"/>
          </a:p>
        </p:txBody>
      </p:sp>
      <p:pic>
        <p:nvPicPr>
          <p:cNvPr id="5" name="Picture 5" descr="logo_footer.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237606" y="6552459"/>
            <a:ext cx="635852" cy="301589"/>
          </a:xfrm>
          <a:prstGeom prst="rect">
            <a:avLst/>
          </a:prstGeom>
        </p:spPr>
      </p:pic>
      <p:sp>
        <p:nvSpPr>
          <p:cNvPr id="7" name="TextBox 6"/>
          <p:cNvSpPr txBox="1"/>
          <p:nvPr/>
        </p:nvSpPr>
        <p:spPr>
          <a:xfrm>
            <a:off x="7524573" y="6572481"/>
            <a:ext cx="1493520" cy="253916"/>
          </a:xfrm>
          <a:prstGeom prst="rect">
            <a:avLst/>
          </a:prstGeom>
          <a:noFill/>
        </p:spPr>
        <p:txBody>
          <a:bodyPr wrap="square" lIns="68580" tIns="34290" rIns="68580" bIns="34290" rtlCol="0">
            <a:spAutoFit/>
          </a:bodyPr>
          <a:lstStyle/>
          <a:p>
            <a:pPr algn="r"/>
            <a:fld id="{C2C0EDAD-27A0-9447-9004-E733B36B95C3}" type="slidenum">
              <a:rPr lang="en-US" sz="1200" b="1" i="0" smtClean="0">
                <a:solidFill>
                  <a:srgbClr val="CCCCCC"/>
                </a:solidFill>
                <a:latin typeface="Calibri" panose="020F0502020204030204" pitchFamily="34" charset="0"/>
                <a:cs typeface="Trebuchet MS"/>
              </a:rPr>
              <a:pPr algn="r"/>
              <a:t>‹#›</a:t>
            </a:fld>
            <a:endParaRPr lang="en-US" sz="1200" b="1" i="0" dirty="0">
              <a:solidFill>
                <a:srgbClr val="CCCCCC"/>
              </a:solidFill>
              <a:latin typeface="Calibri" panose="020F0502020204030204" pitchFamily="34" charset="0"/>
              <a:cs typeface="Trebuchet MS"/>
            </a:endParaRPr>
          </a:p>
        </p:txBody>
      </p:sp>
    </p:spTree>
    <p:extLst>
      <p:ext uri="{BB962C8B-B14F-4D97-AF65-F5344CB8AC3E}">
        <p14:creationId xmlns:p14="http://schemas.microsoft.com/office/powerpoint/2010/main" val="2924556675"/>
      </p:ext>
    </p:extLst>
  </p:cSld>
  <p:clrMap bg1="lt1" tx1="dk1" bg2="lt2" tx2="dk2" accent1="accent1" accent2="accent2" accent3="accent3" accent4="accent4" accent5="accent5" accent6="accent6" hlink="hlink" folHlink="folHlink"/>
  <p:sldLayoutIdLst>
    <p:sldLayoutId id="2147483668" r:id="rId1"/>
    <p:sldLayoutId id="2147483670" r:id="rId2"/>
    <p:sldLayoutId id="2147483671" r:id="rId3"/>
    <p:sldLayoutId id="2147483672" r:id="rId4"/>
    <p:sldLayoutId id="2147483673" r:id="rId5"/>
    <p:sldLayoutId id="2147483676" r:id="rId6"/>
    <p:sldLayoutId id="2147483677" r:id="rId7"/>
  </p:sldLayoutIdLst>
  <p:hf hdr="0" dt="0"/>
  <p:txStyles>
    <p:titleStyle>
      <a:lvl1pPr algn="ctr" defTabSz="342892" rtl="0" eaLnBrk="1" latinLnBrk="0" hangingPunct="1">
        <a:spcBef>
          <a:spcPct val="0"/>
        </a:spcBef>
        <a:buNone/>
        <a:defRPr sz="3300" kern="1200">
          <a:solidFill>
            <a:schemeClr val="tx1"/>
          </a:solidFill>
          <a:latin typeface="+mj-lt"/>
          <a:ea typeface="+mj-ea"/>
          <a:cs typeface="+mj-cs"/>
        </a:defRPr>
      </a:lvl1pPr>
    </p:titleStyle>
    <p:bodyStyle>
      <a:lvl1pPr marL="257168" indent="-257168" algn="l" defTabSz="342892" rtl="0" eaLnBrk="1" latinLnBrk="0" hangingPunct="1">
        <a:spcBef>
          <a:spcPct val="20000"/>
        </a:spcBef>
        <a:buFont typeface="Arial"/>
        <a:buChar char="•"/>
        <a:defRPr sz="2400" kern="1200">
          <a:solidFill>
            <a:schemeClr val="tx1"/>
          </a:solidFill>
          <a:latin typeface="+mn-lt"/>
          <a:ea typeface="+mn-ea"/>
          <a:cs typeface="+mn-cs"/>
        </a:defRPr>
      </a:lvl1pPr>
      <a:lvl2pPr marL="557199" indent="-214308" algn="l" defTabSz="342892" rtl="0" eaLnBrk="1" latinLnBrk="0" hangingPunct="1">
        <a:spcBef>
          <a:spcPct val="20000"/>
        </a:spcBef>
        <a:buFont typeface="Arial"/>
        <a:buChar char="–"/>
        <a:defRPr sz="2100" kern="1200">
          <a:solidFill>
            <a:schemeClr val="tx1"/>
          </a:solidFill>
          <a:latin typeface="+mn-lt"/>
          <a:ea typeface="+mn-ea"/>
          <a:cs typeface="+mn-cs"/>
        </a:defRPr>
      </a:lvl2pPr>
      <a:lvl3pPr marL="857228" indent="-171446" algn="l" defTabSz="342892" rtl="0" eaLnBrk="1" latinLnBrk="0" hangingPunct="1">
        <a:spcBef>
          <a:spcPct val="20000"/>
        </a:spcBef>
        <a:buFont typeface="Arial"/>
        <a:buChar char="•"/>
        <a:defRPr sz="1800" kern="1200">
          <a:solidFill>
            <a:schemeClr val="tx1"/>
          </a:solidFill>
          <a:latin typeface="+mn-lt"/>
          <a:ea typeface="+mn-ea"/>
          <a:cs typeface="+mn-cs"/>
        </a:defRPr>
      </a:lvl3pPr>
      <a:lvl4pPr marL="1200120" indent="-171446" algn="l" defTabSz="342892" rtl="0" eaLnBrk="1" latinLnBrk="0" hangingPunct="1">
        <a:spcBef>
          <a:spcPct val="20000"/>
        </a:spcBef>
        <a:buFont typeface="Arial"/>
        <a:buChar char="–"/>
        <a:defRPr sz="1500" kern="1200">
          <a:solidFill>
            <a:schemeClr val="tx1"/>
          </a:solidFill>
          <a:latin typeface="+mn-lt"/>
          <a:ea typeface="+mn-ea"/>
          <a:cs typeface="+mn-cs"/>
        </a:defRPr>
      </a:lvl4pPr>
      <a:lvl5pPr marL="1543012" indent="-171446" algn="l" defTabSz="342892" rtl="0" eaLnBrk="1" latinLnBrk="0" hangingPunct="1">
        <a:spcBef>
          <a:spcPct val="20000"/>
        </a:spcBef>
        <a:buFont typeface="Arial"/>
        <a:buChar char="»"/>
        <a:defRPr sz="1500" kern="1200">
          <a:solidFill>
            <a:schemeClr val="tx1"/>
          </a:solidFill>
          <a:latin typeface="+mn-lt"/>
          <a:ea typeface="+mn-ea"/>
          <a:cs typeface="+mn-cs"/>
        </a:defRPr>
      </a:lvl5pPr>
      <a:lvl6pPr marL="1885903" indent="-171446" algn="l" defTabSz="342892"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2"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2" rtl="0" eaLnBrk="1" latinLnBrk="0" hangingPunct="1">
        <a:spcBef>
          <a:spcPct val="20000"/>
        </a:spcBef>
        <a:buFont typeface="Arial"/>
        <a:buChar char="•"/>
        <a:defRPr sz="1500" kern="1200">
          <a:solidFill>
            <a:schemeClr val="tx1"/>
          </a:solidFill>
          <a:latin typeface="+mn-lt"/>
          <a:ea typeface="+mn-ea"/>
          <a:cs typeface="+mn-cs"/>
        </a:defRPr>
      </a:lvl8pPr>
      <a:lvl9pPr marL="2914577" indent="-171446" algn="l" defTabSz="342892"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892" rtl="0" eaLnBrk="1" latinLnBrk="0" hangingPunct="1">
        <a:defRPr sz="1400" kern="1200">
          <a:solidFill>
            <a:schemeClr val="tx1"/>
          </a:solidFill>
          <a:latin typeface="+mn-lt"/>
          <a:ea typeface="+mn-ea"/>
          <a:cs typeface="+mn-cs"/>
        </a:defRPr>
      </a:lvl1pPr>
      <a:lvl2pPr marL="342892" algn="l" defTabSz="342892" rtl="0" eaLnBrk="1" latinLnBrk="0" hangingPunct="1">
        <a:defRPr sz="1400" kern="1200">
          <a:solidFill>
            <a:schemeClr val="tx1"/>
          </a:solidFill>
          <a:latin typeface="+mn-lt"/>
          <a:ea typeface="+mn-ea"/>
          <a:cs typeface="+mn-cs"/>
        </a:defRPr>
      </a:lvl2pPr>
      <a:lvl3pPr marL="685783" algn="l" defTabSz="342892" rtl="0" eaLnBrk="1" latinLnBrk="0" hangingPunct="1">
        <a:defRPr sz="1400" kern="1200">
          <a:solidFill>
            <a:schemeClr val="tx1"/>
          </a:solidFill>
          <a:latin typeface="+mn-lt"/>
          <a:ea typeface="+mn-ea"/>
          <a:cs typeface="+mn-cs"/>
        </a:defRPr>
      </a:lvl3pPr>
      <a:lvl4pPr marL="1028675" algn="l" defTabSz="342892" rtl="0" eaLnBrk="1" latinLnBrk="0" hangingPunct="1">
        <a:defRPr sz="1400" kern="1200">
          <a:solidFill>
            <a:schemeClr val="tx1"/>
          </a:solidFill>
          <a:latin typeface="+mn-lt"/>
          <a:ea typeface="+mn-ea"/>
          <a:cs typeface="+mn-cs"/>
        </a:defRPr>
      </a:lvl4pPr>
      <a:lvl5pPr marL="1371566" algn="l" defTabSz="342892" rtl="0" eaLnBrk="1" latinLnBrk="0" hangingPunct="1">
        <a:defRPr sz="1400" kern="1200">
          <a:solidFill>
            <a:schemeClr val="tx1"/>
          </a:solidFill>
          <a:latin typeface="+mn-lt"/>
          <a:ea typeface="+mn-ea"/>
          <a:cs typeface="+mn-cs"/>
        </a:defRPr>
      </a:lvl5pPr>
      <a:lvl6pPr marL="1714457" algn="l" defTabSz="342892" rtl="0" eaLnBrk="1" latinLnBrk="0" hangingPunct="1">
        <a:defRPr sz="1400" kern="1200">
          <a:solidFill>
            <a:schemeClr val="tx1"/>
          </a:solidFill>
          <a:latin typeface="+mn-lt"/>
          <a:ea typeface="+mn-ea"/>
          <a:cs typeface="+mn-cs"/>
        </a:defRPr>
      </a:lvl6pPr>
      <a:lvl7pPr marL="2057348" algn="l" defTabSz="342892" rtl="0" eaLnBrk="1" latinLnBrk="0" hangingPunct="1">
        <a:defRPr sz="1400" kern="1200">
          <a:solidFill>
            <a:schemeClr val="tx1"/>
          </a:solidFill>
          <a:latin typeface="+mn-lt"/>
          <a:ea typeface="+mn-ea"/>
          <a:cs typeface="+mn-cs"/>
        </a:defRPr>
      </a:lvl7pPr>
      <a:lvl8pPr marL="2400240" algn="l" defTabSz="342892" rtl="0" eaLnBrk="1" latinLnBrk="0" hangingPunct="1">
        <a:defRPr sz="1400" kern="1200">
          <a:solidFill>
            <a:schemeClr val="tx1"/>
          </a:solidFill>
          <a:latin typeface="+mn-lt"/>
          <a:ea typeface="+mn-ea"/>
          <a:cs typeface="+mn-cs"/>
        </a:defRPr>
      </a:lvl8pPr>
      <a:lvl9pPr marL="2743132" algn="l" defTabSz="342892"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List_of_CIL_instructions" TargetMode="External"/><Relationship Id="rId4" Type="http://schemas.openxmlformats.org/officeDocument/2006/relationships/hyperlink" Target="http://rads.stackoverflow.com/amzn/click/0735615470" TargetMode="External"/><Relationship Id="rId5" Type="http://schemas.openxmlformats.org/officeDocument/2006/relationships/hyperlink" Target="http://rads.stackoverflow.com/amzn/click/1590596463" TargetMode="External"/><Relationship Id="rId6" Type="http://schemas.openxmlformats.org/officeDocument/2006/relationships/hyperlink" Target="http://rads.stackoverflow.com/amzn/click/0130622966" TargetMode="Externa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p:txBody>
          <a:bodyPr/>
          <a:lstStyle/>
          <a:p>
            <a:r>
              <a:rPr lang="en-US" dirty="0" smtClean="0"/>
              <a:t>Methods in details</a:t>
            </a:r>
            <a:endParaRPr lang="en-GB" altLang="en-US" dirty="0">
              <a:latin typeface="Segoe Semibold" charset="0"/>
            </a:endParaRPr>
          </a:p>
        </p:txBody>
      </p:sp>
      <p:sp>
        <p:nvSpPr>
          <p:cNvPr id="4" name="Текст 3"/>
          <p:cNvSpPr>
            <a:spLocks noGrp="1"/>
          </p:cNvSpPr>
          <p:nvPr>
            <p:ph type="body" sz="quarter" idx="11"/>
          </p:nvPr>
        </p:nvSpPr>
        <p:spPr>
          <a:xfrm>
            <a:off x="296214" y="3561899"/>
            <a:ext cx="4224746" cy="370101"/>
          </a:xfrm>
        </p:spPr>
        <p:txBody>
          <a:bodyPr/>
          <a:lstStyle/>
          <a:p>
            <a:r>
              <a:rPr lang="en-US" dirty="0"/>
              <a:t>.NET &amp; JS </a:t>
            </a:r>
            <a:r>
              <a:rPr lang="en-US" dirty="0" smtClean="0"/>
              <a:t>Lab, RD </a:t>
            </a:r>
            <a:r>
              <a:rPr lang="en-US" dirty="0" err="1" smtClean="0"/>
              <a:t>belarus</a:t>
            </a:r>
            <a:endParaRPr lang="en-US" dirty="0"/>
          </a:p>
        </p:txBody>
      </p:sp>
      <p:sp>
        <p:nvSpPr>
          <p:cNvPr id="5" name="Текст 4"/>
          <p:cNvSpPr>
            <a:spLocks noGrp="1"/>
          </p:cNvSpPr>
          <p:nvPr>
            <p:ph type="body" sz="quarter" idx="17"/>
          </p:nvPr>
        </p:nvSpPr>
        <p:spPr>
          <a:xfrm>
            <a:off x="296214" y="4953000"/>
            <a:ext cx="3820664" cy="373063"/>
          </a:xfrm>
        </p:spPr>
        <p:txBody>
          <a:bodyPr/>
          <a:lstStyle/>
          <a:p>
            <a:r>
              <a:rPr lang="en-US" dirty="0" err="1"/>
              <a:t>Anzhelika</a:t>
            </a:r>
            <a:r>
              <a:rPr lang="en-US" dirty="0"/>
              <a:t> </a:t>
            </a:r>
            <a:r>
              <a:rPr lang="en-US" dirty="0" err="1"/>
              <a:t>Kravchuk</a:t>
            </a:r>
            <a:endParaRPr lang="en-US" dirty="0"/>
          </a:p>
        </p:txBody>
      </p:sp>
    </p:spTree>
    <p:extLst>
      <p:ext uri="{BB962C8B-B14F-4D97-AF65-F5344CB8AC3E}">
        <p14:creationId xmlns:p14="http://schemas.microsoft.com/office/powerpoint/2010/main" val="11305435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Calling a Method</a:t>
            </a:r>
            <a:endParaRPr lang="en-US" dirty="0"/>
          </a:p>
        </p:txBody>
      </p:sp>
      <p:grpSp>
        <p:nvGrpSpPr>
          <p:cNvPr id="19" name="Group 18"/>
          <p:cNvGrpSpPr/>
          <p:nvPr/>
        </p:nvGrpSpPr>
        <p:grpSpPr>
          <a:xfrm>
            <a:off x="298530" y="914400"/>
            <a:ext cx="8546939" cy="4109734"/>
            <a:chOff x="368461" y="270121"/>
            <a:chExt cx="8546939" cy="4109734"/>
          </a:xfrm>
        </p:grpSpPr>
        <p:sp>
          <p:nvSpPr>
            <p:cNvPr id="3" name="Rectangle 2"/>
            <p:cNvSpPr/>
            <p:nvPr/>
          </p:nvSpPr>
          <p:spPr>
            <a:xfrm>
              <a:off x="368461" y="270121"/>
              <a:ext cx="4572000" cy="1366528"/>
            </a:xfrm>
            <a:prstGeom prst="rect">
              <a:avLst/>
            </a:prstGeom>
          </p:spPr>
          <p:txBody>
            <a:bodyPr>
              <a:spAutoFit/>
            </a:bodyPr>
            <a:lstStyle/>
            <a:p>
              <a:pPr eaLnBrk="1" hangingPunct="1"/>
              <a:r>
                <a:rPr lang="en-US" altLang="en-US" dirty="0">
                  <a:solidFill>
                    <a:schemeClr val="accent2">
                      <a:lumMod val="50000"/>
                    </a:schemeClr>
                  </a:solidFill>
                  <a:latin typeface="Calibri" charset="0"/>
                  <a:ea typeface="Calibri" charset="0"/>
                  <a:cs typeface="Calibri" charset="0"/>
                </a:rPr>
                <a:t>To call a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Calibri" charset="0"/>
                  <a:ea typeface="Calibri" charset="0"/>
                  <a:cs typeface="Calibri" charset="0"/>
                </a:rPr>
                <a:t> Specify the method name</a:t>
              </a:r>
            </a:p>
            <a:p>
              <a:pPr marL="285750" indent="-285750">
                <a:lnSpc>
                  <a:spcPct val="120000"/>
                </a:lnSpc>
                <a:buClr>
                  <a:schemeClr val="hlink"/>
                </a:buClr>
                <a:buFont typeface="Arial" charset="0"/>
                <a:buChar char="•"/>
              </a:pPr>
              <a:r>
                <a:rPr lang="en-US" altLang="en-US" dirty="0">
                  <a:solidFill>
                    <a:schemeClr val="accent2">
                      <a:lumMod val="50000"/>
                    </a:schemeClr>
                  </a:solidFill>
                  <a:latin typeface="Calibri" charset="0"/>
                  <a:ea typeface="Calibri" charset="0"/>
                  <a:cs typeface="Calibri" charset="0"/>
                </a:rPr>
                <a:t> Provide an argument for each parameter</a:t>
              </a:r>
            </a:p>
            <a:p>
              <a:pPr marL="285750" indent="-285750">
                <a:lnSpc>
                  <a:spcPct val="120000"/>
                </a:lnSpc>
                <a:buClr>
                  <a:schemeClr val="hlink"/>
                </a:buClr>
                <a:buFont typeface="Arial" charset="0"/>
                <a:buChar char="•"/>
              </a:pPr>
              <a:r>
                <a:rPr lang="en-US" altLang="en-US" dirty="0">
                  <a:solidFill>
                    <a:schemeClr val="accent2">
                      <a:lumMod val="50000"/>
                    </a:schemeClr>
                  </a:solidFill>
                  <a:latin typeface="Calibri" charset="0"/>
                  <a:ea typeface="Calibri" charset="0"/>
                  <a:cs typeface="Calibri" charset="0"/>
                </a:rPr>
                <a:t> Handle the return value</a:t>
              </a:r>
            </a:p>
          </p:txBody>
        </p:sp>
        <p:sp>
          <p:nvSpPr>
            <p:cNvPr id="4" name="Rectangle 3"/>
            <p:cNvSpPr/>
            <p:nvPr/>
          </p:nvSpPr>
          <p:spPr>
            <a:xfrm>
              <a:off x="381000" y="3302637"/>
              <a:ext cx="3581400" cy="1077218"/>
            </a:xfrm>
            <a:prstGeom prst="rect">
              <a:avLst/>
            </a:prstGeom>
          </p:spPr>
          <p:txBody>
            <a:bodyPr wrap="square">
              <a:spAutoFit/>
            </a:bodyPr>
            <a:lstStyle/>
            <a:p>
              <a:r>
                <a:rPr lang="ru-RU" sz="1600" dirty="0" err="1" smtClean="0">
                  <a:solidFill>
                    <a:schemeClr val="accent2">
                      <a:lumMod val="50000"/>
                    </a:schemeClr>
                  </a:solidFill>
                  <a:latin typeface="Consolas" charset="0"/>
                  <a:ea typeface="Consolas" charset="0"/>
                  <a:cs typeface="Consolas" charset="0"/>
                </a:rPr>
                <a:t>int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Sum</a:t>
              </a:r>
              <a:r>
                <a:rPr lang="ru-RU" sz="1600" dirty="0" smtClean="0">
                  <a:solidFill>
                    <a:schemeClr val="accent2">
                      <a:lumMod val="50000"/>
                    </a:schemeClr>
                  </a:solidFill>
                  <a:latin typeface="Consolas" charset="0"/>
                  <a:ea typeface="Consolas" charset="0"/>
                  <a:cs typeface="Consolas" charset="0"/>
                </a:rPr>
                <a:t>(</a:t>
              </a:r>
              <a:r>
                <a:rPr lang="ru-RU" sz="1600" dirty="0" err="1" smtClean="0">
                  <a:solidFill>
                    <a:schemeClr val="accent2">
                      <a:lumMod val="50000"/>
                    </a:schemeClr>
                  </a:solidFill>
                  <a:latin typeface="Consolas" charset="0"/>
                  <a:ea typeface="Consolas" charset="0"/>
                  <a:cs typeface="Consolas" charset="0"/>
                </a:rPr>
                <a:t>int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first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int</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second</a:t>
              </a:r>
              <a:r>
                <a:rPr lang="ru-RU" sz="1600" dirty="0" smtClean="0">
                  <a:solidFill>
                    <a:schemeClr val="accent2">
                      <a:lumMod val="50000"/>
                    </a:schemeClr>
                  </a:solidFill>
                  <a:latin typeface="Consolas" charset="0"/>
                  <a:ea typeface="Consolas" charset="0"/>
                  <a:cs typeface="Consolas" charset="0"/>
                </a:rPr>
                <a:t>)</a:t>
              </a:r>
            </a:p>
            <a:p>
              <a:r>
                <a:rPr lang="ru-RU" sz="1600" dirty="0" smtClean="0">
                  <a:solidFill>
                    <a:schemeClr val="accent2">
                      <a:lumMod val="50000"/>
                    </a:schemeClr>
                  </a:solidFill>
                  <a:latin typeface="Consolas" charset="0"/>
                  <a:ea typeface="Consolas" charset="0"/>
                  <a:cs typeface="Consolas" charset="0"/>
                </a:rPr>
                <a:t>{</a:t>
              </a:r>
            </a:p>
            <a:p>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return</a:t>
              </a:r>
              <a:r>
                <a:rPr lang="ru-RU" sz="1600" dirty="0" smtClean="0">
                  <a:solidFill>
                    <a:schemeClr val="accent2">
                      <a:lumMod val="50000"/>
                    </a:schemeClr>
                  </a:solidFill>
                  <a:latin typeface="Consolas" charset="0"/>
                  <a:ea typeface="Consolas" charset="0"/>
                  <a:cs typeface="Consolas" charset="0"/>
                </a:rPr>
                <a:t> </a:t>
              </a:r>
              <a:r>
                <a:rPr lang="ru-RU" sz="1600" dirty="0" err="1" smtClean="0">
                  <a:solidFill>
                    <a:schemeClr val="accent2">
                      <a:lumMod val="50000"/>
                    </a:schemeClr>
                  </a:solidFill>
                  <a:latin typeface="Consolas" charset="0"/>
                  <a:ea typeface="Consolas" charset="0"/>
                  <a:cs typeface="Consolas" charset="0"/>
                </a:rPr>
                <a:t>first</a:t>
              </a:r>
              <a:r>
                <a:rPr lang="ru-RU" sz="1600" dirty="0" smtClean="0">
                  <a:solidFill>
                    <a:schemeClr val="accent2">
                      <a:lumMod val="50000"/>
                    </a:schemeClr>
                  </a:solidFill>
                  <a:latin typeface="Consolas" charset="0"/>
                  <a:ea typeface="Consolas" charset="0"/>
                  <a:cs typeface="Consolas" charset="0"/>
                </a:rPr>
                <a:t> + </a:t>
              </a:r>
              <a:r>
                <a:rPr lang="ru-RU" sz="1600" dirty="0" err="1" smtClean="0">
                  <a:solidFill>
                    <a:schemeClr val="accent2">
                      <a:lumMod val="50000"/>
                    </a:schemeClr>
                  </a:solidFill>
                  <a:latin typeface="Consolas" charset="0"/>
                  <a:ea typeface="Consolas" charset="0"/>
                  <a:cs typeface="Consolas" charset="0"/>
                </a:rPr>
                <a:t>second</a:t>
              </a:r>
              <a:r>
                <a:rPr lang="ru-RU" sz="1600" dirty="0" smtClean="0">
                  <a:solidFill>
                    <a:schemeClr val="accent2">
                      <a:lumMod val="50000"/>
                    </a:schemeClr>
                  </a:solidFill>
                  <a:latin typeface="Consolas" charset="0"/>
                  <a:ea typeface="Consolas" charset="0"/>
                  <a:cs typeface="Consolas" charset="0"/>
                </a:rPr>
                <a:t>;</a:t>
              </a:r>
            </a:p>
            <a:p>
              <a:r>
                <a:rPr lang="ru-RU" sz="1600" dirty="0" smtClean="0">
                  <a:solidFill>
                    <a:schemeClr val="accent2">
                      <a:lumMod val="50000"/>
                    </a:schemeClr>
                  </a:solidFill>
                  <a:latin typeface="Consolas" charset="0"/>
                  <a:ea typeface="Consolas" charset="0"/>
                  <a:cs typeface="Consolas" charset="0"/>
                </a:rPr>
                <a:t>}</a:t>
              </a:r>
              <a:endParaRPr lang="ru-RU" sz="16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381000" y="2285660"/>
              <a:ext cx="3581400" cy="861774"/>
            </a:xfrm>
            <a:prstGeom prst="rect">
              <a:avLst/>
            </a:prstGeom>
          </p:spPr>
          <p:txBody>
            <a:bodyPr wrap="square">
              <a:spAutoFit/>
            </a:bodyPr>
            <a:lstStyle/>
            <a:p>
              <a:r>
                <a:rPr lang="ru-RU" sz="1600" dirty="0" err="1">
                  <a:solidFill>
                    <a:schemeClr val="accent2">
                      <a:lumMod val="50000"/>
                    </a:schemeClr>
                  </a:solidFill>
                  <a:latin typeface="Consolas" charset="0"/>
                  <a:ea typeface="Consolas" charset="0"/>
                  <a:cs typeface="Consolas" charset="0"/>
                </a:rPr>
                <a:t>int</a:t>
              </a:r>
              <a:r>
                <a:rPr lang="ru-RU" sz="1600" dirty="0">
                  <a:solidFill>
                    <a:schemeClr val="accent2">
                      <a:lumMod val="50000"/>
                    </a:schemeClr>
                  </a:solidFill>
                  <a:latin typeface="Consolas" charset="0"/>
                  <a:ea typeface="Consolas" charset="0"/>
                  <a:cs typeface="Consolas" charset="0"/>
                </a:rPr>
                <a:t> </a:t>
              </a:r>
              <a:r>
                <a:rPr lang="ru-RU" sz="1600" dirty="0" err="1">
                  <a:solidFill>
                    <a:schemeClr val="accent2">
                      <a:lumMod val="50000"/>
                    </a:schemeClr>
                  </a:solidFill>
                  <a:latin typeface="Consolas" charset="0"/>
                  <a:ea typeface="Consolas" charset="0"/>
                  <a:cs typeface="Consolas" charset="0"/>
                </a:rPr>
                <a:t>i</a:t>
              </a:r>
              <a:r>
                <a:rPr lang="ru-RU" sz="1600" dirty="0">
                  <a:solidFill>
                    <a:schemeClr val="accent2">
                      <a:lumMod val="50000"/>
                    </a:schemeClr>
                  </a:solidFill>
                  <a:latin typeface="Consolas" charset="0"/>
                  <a:ea typeface="Consolas" charset="0"/>
                  <a:cs typeface="Consolas" charset="0"/>
                </a:rPr>
                <a:t> = 1;</a:t>
              </a:r>
            </a:p>
            <a:p>
              <a:r>
                <a:rPr lang="ru-RU" sz="1600" dirty="0" err="1">
                  <a:solidFill>
                    <a:schemeClr val="accent2">
                      <a:lumMod val="50000"/>
                    </a:schemeClr>
                  </a:solidFill>
                  <a:latin typeface="Consolas" charset="0"/>
                  <a:ea typeface="Consolas" charset="0"/>
                  <a:cs typeface="Consolas" charset="0"/>
                </a:rPr>
                <a:t>int</a:t>
              </a:r>
              <a:r>
                <a:rPr lang="ru-RU" sz="1600" dirty="0">
                  <a:solidFill>
                    <a:schemeClr val="accent2">
                      <a:lumMod val="50000"/>
                    </a:schemeClr>
                  </a:solidFill>
                  <a:latin typeface="Consolas" charset="0"/>
                  <a:ea typeface="Consolas" charset="0"/>
                  <a:cs typeface="Consolas" charset="0"/>
                </a:rPr>
                <a:t> </a:t>
              </a:r>
              <a:r>
                <a:rPr lang="ru-RU" sz="1600" dirty="0" err="1">
                  <a:solidFill>
                    <a:schemeClr val="accent2">
                      <a:lumMod val="50000"/>
                    </a:schemeClr>
                  </a:solidFill>
                  <a:latin typeface="Consolas" charset="0"/>
                  <a:ea typeface="Consolas" charset="0"/>
                  <a:cs typeface="Consolas" charset="0"/>
                </a:rPr>
                <a:t>j</a:t>
              </a:r>
              <a:r>
                <a:rPr lang="ru-RU" sz="1600" dirty="0">
                  <a:solidFill>
                    <a:schemeClr val="accent2">
                      <a:lumMod val="50000"/>
                    </a:schemeClr>
                  </a:solidFill>
                  <a:latin typeface="Consolas" charset="0"/>
                  <a:ea typeface="Consolas" charset="0"/>
                  <a:cs typeface="Consolas" charset="0"/>
                </a:rPr>
                <a:t> = 2;</a:t>
              </a:r>
            </a:p>
            <a:p>
              <a:r>
                <a:rPr lang="ru-RU" sz="1600" dirty="0" err="1">
                  <a:solidFill>
                    <a:schemeClr val="accent2">
                      <a:lumMod val="50000"/>
                    </a:schemeClr>
                  </a:solidFill>
                  <a:latin typeface="Consolas" charset="0"/>
                  <a:ea typeface="Consolas" charset="0"/>
                  <a:cs typeface="Consolas" charset="0"/>
                </a:rPr>
                <a:t>int</a:t>
              </a:r>
              <a:r>
                <a:rPr lang="ru-RU" sz="1600" dirty="0">
                  <a:solidFill>
                    <a:schemeClr val="accent2">
                      <a:lumMod val="50000"/>
                    </a:schemeClr>
                  </a:solidFill>
                  <a:latin typeface="Consolas" charset="0"/>
                  <a:ea typeface="Consolas" charset="0"/>
                  <a:cs typeface="Consolas" charset="0"/>
                </a:rPr>
                <a:t> </a:t>
              </a:r>
              <a:r>
                <a:rPr lang="ru-RU" sz="1600" dirty="0" err="1">
                  <a:solidFill>
                    <a:schemeClr val="accent2">
                      <a:lumMod val="50000"/>
                    </a:schemeClr>
                  </a:solidFill>
                  <a:latin typeface="Consolas" charset="0"/>
                  <a:ea typeface="Consolas" charset="0"/>
                  <a:cs typeface="Consolas" charset="0"/>
                </a:rPr>
                <a:t>result</a:t>
              </a:r>
              <a:r>
                <a:rPr lang="ru-RU" sz="1600" dirty="0">
                  <a:solidFill>
                    <a:schemeClr val="accent2">
                      <a:lumMod val="50000"/>
                    </a:schemeClr>
                  </a:solidFill>
                  <a:latin typeface="Consolas" charset="0"/>
                  <a:ea typeface="Consolas" charset="0"/>
                  <a:cs typeface="Consolas" charset="0"/>
                </a:rPr>
                <a:t> = </a:t>
              </a:r>
              <a:r>
                <a:rPr lang="ru-RU" sz="1600" b="1" dirty="0" err="1">
                  <a:solidFill>
                    <a:schemeClr val="accent2">
                      <a:lumMod val="50000"/>
                    </a:schemeClr>
                  </a:solidFill>
                  <a:latin typeface="Consolas" charset="0"/>
                  <a:ea typeface="Consolas" charset="0"/>
                  <a:cs typeface="Consolas" charset="0"/>
                </a:rPr>
                <a:t>Sum</a:t>
              </a:r>
              <a:r>
                <a:rPr lang="ru-RU" sz="1600" b="1" dirty="0">
                  <a:solidFill>
                    <a:schemeClr val="accent2">
                      <a:lumMod val="50000"/>
                    </a:schemeClr>
                  </a:solidFill>
                  <a:latin typeface="Consolas" charset="0"/>
                  <a:ea typeface="Consolas" charset="0"/>
                  <a:cs typeface="Consolas" charset="0"/>
                </a:rPr>
                <a:t>(</a:t>
              </a:r>
              <a:r>
                <a:rPr lang="ru-RU" sz="1600" b="1" dirty="0" err="1">
                  <a:solidFill>
                    <a:schemeClr val="accent2">
                      <a:lumMod val="50000"/>
                    </a:schemeClr>
                  </a:solidFill>
                  <a:latin typeface="Consolas" charset="0"/>
                  <a:ea typeface="Consolas" charset="0"/>
                  <a:cs typeface="Consolas" charset="0"/>
                </a:rPr>
                <a:t>i</a:t>
              </a:r>
              <a:r>
                <a:rPr lang="ru-RU" sz="1600" b="1" dirty="0">
                  <a:solidFill>
                    <a:schemeClr val="accent2">
                      <a:lumMod val="50000"/>
                    </a:schemeClr>
                  </a:solidFill>
                  <a:latin typeface="Consolas" charset="0"/>
                  <a:ea typeface="Consolas" charset="0"/>
                  <a:cs typeface="Consolas" charset="0"/>
                </a:rPr>
                <a:t>++, </a:t>
              </a:r>
              <a:r>
                <a:rPr lang="ru-RU" sz="1600" b="1" dirty="0" err="1">
                  <a:solidFill>
                    <a:schemeClr val="accent2">
                      <a:lumMod val="50000"/>
                    </a:schemeClr>
                  </a:solidFill>
                  <a:latin typeface="Consolas" charset="0"/>
                  <a:ea typeface="Consolas" charset="0"/>
                  <a:cs typeface="Consolas" charset="0"/>
                </a:rPr>
                <a:t>i+j</a:t>
              </a:r>
              <a:r>
                <a:rPr lang="ru-RU" sz="1600" b="1" dirty="0">
                  <a:solidFill>
                    <a:schemeClr val="accent2">
                      <a:lumMod val="50000"/>
                    </a:schemeClr>
                  </a:solidFill>
                  <a:latin typeface="Consolas" charset="0"/>
                  <a:ea typeface="Consolas" charset="0"/>
                  <a:cs typeface="Consolas" charset="0"/>
                </a:rPr>
                <a:t>);</a:t>
              </a:r>
            </a:p>
          </p:txBody>
        </p:sp>
        <p:sp>
          <p:nvSpPr>
            <p:cNvPr id="6" name="Rectangle 5"/>
            <p:cNvSpPr/>
            <p:nvPr/>
          </p:nvSpPr>
          <p:spPr>
            <a:xfrm>
              <a:off x="4648200" y="2313632"/>
              <a:ext cx="4267200" cy="1200329"/>
            </a:xfrm>
            <a:prstGeom prst="rect">
              <a:avLst/>
            </a:prstGeom>
          </p:spPr>
          <p:txBody>
            <a:bodyPr wrap="square">
              <a:spAutoFit/>
            </a:bodyPr>
            <a:lstStyle/>
            <a:p>
              <a:pPr algn="just"/>
              <a:r>
                <a:rPr lang="en-GB" altLang="en-US" dirty="0" smtClean="0">
                  <a:solidFill>
                    <a:schemeClr val="accent2">
                      <a:lumMod val="50000"/>
                    </a:schemeClr>
                  </a:solidFill>
                  <a:latin typeface="Bradley Hand" charset="0"/>
                  <a:ea typeface="Bradley Hand" charset="0"/>
                  <a:cs typeface="Bradley Hand" charset="0"/>
                </a:rPr>
                <a:t>Method arguments </a:t>
              </a:r>
              <a:r>
                <a:rPr lang="en-GB" altLang="en-US" dirty="0">
                  <a:solidFill>
                    <a:schemeClr val="accent2">
                      <a:lumMod val="50000"/>
                    </a:schemeClr>
                  </a:solidFill>
                  <a:latin typeface="Bradley Hand" charset="0"/>
                  <a:ea typeface="Bradley Hand" charset="0"/>
                  <a:cs typeface="Bradley Hand" charset="0"/>
                </a:rPr>
                <a:t>are evaluated in left-to-right order. This can have an effect if the process of evaluating one argument affects the value of another argument</a:t>
              </a:r>
              <a:endParaRPr lang="en-US" dirty="0">
                <a:solidFill>
                  <a:schemeClr val="accent2">
                    <a:lumMod val="50000"/>
                  </a:schemeClr>
                </a:solidFill>
                <a:latin typeface="Bradley Hand" charset="0"/>
                <a:ea typeface="Bradley Hand" charset="0"/>
                <a:cs typeface="Bradley Hand" charset="0"/>
              </a:endParaRPr>
            </a:p>
          </p:txBody>
        </p:sp>
        <p:cxnSp>
          <p:nvCxnSpPr>
            <p:cNvPr id="7" name="Straight Arrow Connector 6"/>
            <p:cNvCxnSpPr>
              <a:stCxn id="6" idx="1"/>
            </p:cNvCxnSpPr>
            <p:nvPr/>
          </p:nvCxnSpPr>
          <p:spPr>
            <a:xfrm flipH="1">
              <a:off x="3505200" y="2913797"/>
              <a:ext cx="1143000" cy="58003"/>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a:stCxn id="6" idx="1"/>
              <a:endCxn id="4" idx="0"/>
            </p:cNvCxnSpPr>
            <p:nvPr/>
          </p:nvCxnSpPr>
          <p:spPr>
            <a:xfrm flipH="1">
              <a:off x="2171700" y="2913797"/>
              <a:ext cx="2476500" cy="388840"/>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985642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US" altLang="en-US" dirty="0"/>
              <a:t>Calling a Method</a:t>
            </a:r>
            <a:endParaRPr lang="en-US" dirty="0">
              <a:latin typeface="Calibri" charset="0"/>
              <a:ea typeface="Calibri" charset="0"/>
              <a:cs typeface="Calibri" charset="0"/>
            </a:endParaRPr>
          </a:p>
        </p:txBody>
      </p:sp>
      <p:pic>
        <p:nvPicPr>
          <p:cNvPr id="4" name="Picture 3"/>
          <p:cNvPicPr>
            <a:picLocks noChangeAspect="1"/>
          </p:cNvPicPr>
          <p:nvPr/>
        </p:nvPicPr>
        <p:blipFill>
          <a:blip r:embed="rId2"/>
          <a:stretch>
            <a:fillRect/>
          </a:stretch>
        </p:blipFill>
        <p:spPr>
          <a:xfrm>
            <a:off x="1600200" y="1219200"/>
            <a:ext cx="5574891" cy="4547937"/>
          </a:xfrm>
          <a:prstGeom prst="rect">
            <a:avLst/>
          </a:prstGeom>
        </p:spPr>
      </p:pic>
    </p:spTree>
    <p:extLst>
      <p:ext uri="{BB962C8B-B14F-4D97-AF65-F5344CB8AC3E}">
        <p14:creationId xmlns:p14="http://schemas.microsoft.com/office/powerpoint/2010/main" val="16352349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Intermediate language (IL)</a:t>
            </a:r>
          </a:p>
        </p:txBody>
      </p:sp>
      <p:grpSp>
        <p:nvGrpSpPr>
          <p:cNvPr id="6" name="Group 5"/>
          <p:cNvGrpSpPr/>
          <p:nvPr/>
        </p:nvGrpSpPr>
        <p:grpSpPr>
          <a:xfrm>
            <a:off x="304800" y="751344"/>
            <a:ext cx="8610600" cy="5331019"/>
            <a:chOff x="304800" y="751344"/>
            <a:chExt cx="8610600" cy="5331019"/>
          </a:xfrm>
        </p:grpSpPr>
        <p:sp>
          <p:nvSpPr>
            <p:cNvPr id="3" name="Rectangle 2"/>
            <p:cNvSpPr/>
            <p:nvPr/>
          </p:nvSpPr>
          <p:spPr>
            <a:xfrm>
              <a:off x="304800" y="751344"/>
              <a:ext cx="8610600" cy="369331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Intermediate language (IL) is an object-oriented programming language designed to be used by compilers for the .NET Framework before static or dynamic compilation to machine code. The IL is used by the .NET Framework to generate machine-independent code as the output of compilation of the source code written in any .NET </a:t>
              </a:r>
              <a:r>
                <a:rPr lang="en-US" dirty="0" smtClean="0">
                  <a:solidFill>
                    <a:schemeClr val="accent2">
                      <a:lumMod val="50000"/>
                    </a:schemeClr>
                  </a:solidFill>
                  <a:latin typeface="Calibri" charset="0"/>
                  <a:ea typeface="Calibri" charset="0"/>
                  <a:cs typeface="Calibri" charset="0"/>
                </a:rPr>
                <a:t>programming language.</a:t>
              </a:r>
            </a:p>
            <a:p>
              <a:pPr algn="just"/>
              <a:r>
                <a:rPr lang="en-US" dirty="0">
                  <a:solidFill>
                    <a:schemeClr val="accent2">
                      <a:lumMod val="50000"/>
                    </a:schemeClr>
                  </a:solidFill>
                  <a:latin typeface="Calibri" charset="0"/>
                  <a:ea typeface="Calibri" charset="0"/>
                  <a:cs typeface="Calibri" charset="0"/>
                </a:rPr>
                <a:t/>
              </a:r>
              <a:br>
                <a:rPr lang="en-US" dirty="0">
                  <a:solidFill>
                    <a:schemeClr val="accent2">
                      <a:lumMod val="50000"/>
                    </a:schemeClr>
                  </a:solidFill>
                  <a:latin typeface="Calibri" charset="0"/>
                  <a:ea typeface="Calibri" charset="0"/>
                  <a:cs typeface="Calibri" charset="0"/>
                </a:rPr>
              </a:br>
              <a:r>
                <a:rPr lang="en-US" dirty="0">
                  <a:solidFill>
                    <a:schemeClr val="accent2">
                      <a:lumMod val="50000"/>
                    </a:schemeClr>
                  </a:solidFill>
                  <a:latin typeface="Calibri" charset="0"/>
                  <a:ea typeface="Calibri" charset="0"/>
                  <a:cs typeface="Calibri" charset="0"/>
                </a:rPr>
                <a:t>IL is a stack-based assembly language that gets converted to </a:t>
              </a:r>
              <a:r>
                <a:rPr lang="en-US" dirty="0" smtClean="0">
                  <a:solidFill>
                    <a:schemeClr val="accent2">
                      <a:lumMod val="50000"/>
                    </a:schemeClr>
                  </a:solidFill>
                  <a:latin typeface="Calibri" charset="0"/>
                  <a:ea typeface="Calibri" charset="0"/>
                  <a:cs typeface="Calibri" charset="0"/>
                </a:rPr>
                <a:t>byte code </a:t>
              </a:r>
              <a:r>
                <a:rPr lang="en-US" dirty="0">
                  <a:solidFill>
                    <a:schemeClr val="accent2">
                      <a:lumMod val="50000"/>
                    </a:schemeClr>
                  </a:solidFill>
                  <a:latin typeface="Calibri" charset="0"/>
                  <a:ea typeface="Calibri" charset="0"/>
                  <a:cs typeface="Calibri" charset="0"/>
                </a:rPr>
                <a:t>during execution of a virtual machine. It is defined by the common language infrastructure (CLI) specification. As IL is used for automatic generation of compiled code, there is no need to learn its syntax</a:t>
              </a:r>
              <a:r>
                <a:rPr lang="en-US" dirty="0" smtClean="0">
                  <a:solidFill>
                    <a:schemeClr val="accent2">
                      <a:lumMod val="50000"/>
                    </a:schemeClr>
                  </a:solidFill>
                  <a:latin typeface="Calibri" charset="0"/>
                  <a:ea typeface="Calibri" charset="0"/>
                  <a:cs typeface="Calibri" charset="0"/>
                </a:rPr>
                <a:t>.</a:t>
              </a:r>
            </a:p>
            <a:p>
              <a:pPr algn="just"/>
              <a:r>
                <a:rPr lang="en-US" dirty="0">
                  <a:solidFill>
                    <a:schemeClr val="accent2">
                      <a:lumMod val="50000"/>
                    </a:schemeClr>
                  </a:solidFill>
                  <a:latin typeface="Calibri" charset="0"/>
                  <a:ea typeface="Calibri" charset="0"/>
                  <a:cs typeface="Calibri" charset="0"/>
                </a:rPr>
                <a:t/>
              </a:r>
              <a:br>
                <a:rPr lang="en-US" dirty="0">
                  <a:solidFill>
                    <a:schemeClr val="accent2">
                      <a:lumMod val="50000"/>
                    </a:schemeClr>
                  </a:solidFill>
                  <a:latin typeface="Calibri" charset="0"/>
                  <a:ea typeface="Calibri" charset="0"/>
                  <a:cs typeface="Calibri" charset="0"/>
                </a:rPr>
              </a:br>
              <a:r>
                <a:rPr lang="en-US" dirty="0">
                  <a:solidFill>
                    <a:schemeClr val="accent2">
                      <a:lumMod val="50000"/>
                    </a:schemeClr>
                  </a:solidFill>
                  <a:latin typeface="Calibri" charset="0"/>
                  <a:ea typeface="Calibri" charset="0"/>
                  <a:cs typeface="Calibri" charset="0"/>
                </a:rPr>
                <a:t>This term is also known as Microsoft intermediate language (MSIL) or common intermediate language (CIL).</a:t>
              </a:r>
            </a:p>
          </p:txBody>
        </p:sp>
        <p:sp>
          <p:nvSpPr>
            <p:cNvPr id="4" name="Rectangle 3"/>
            <p:cNvSpPr/>
            <p:nvPr/>
          </p:nvSpPr>
          <p:spPr>
            <a:xfrm>
              <a:off x="304800" y="4617182"/>
              <a:ext cx="7391400" cy="369332"/>
            </a:xfrm>
            <a:prstGeom prst="rect">
              <a:avLst/>
            </a:prstGeom>
          </p:spPr>
          <p:txBody>
            <a:bodyPr wrap="square">
              <a:spAutoFit/>
            </a:bodyPr>
            <a:lstStyle/>
            <a:p>
              <a:r>
                <a:rPr lang="en-US" dirty="0">
                  <a:solidFill>
                    <a:schemeClr val="accent2">
                      <a:lumMod val="50000"/>
                    </a:schemeClr>
                  </a:solidFill>
                  <a:latin typeface="Calibri" charset="0"/>
                  <a:ea typeface="Calibri" charset="0"/>
                  <a:cs typeface="Calibri" charset="0"/>
                  <a:hlinkClick r:id="rId3"/>
                </a:rPr>
                <a:t>https://</a:t>
              </a:r>
              <a:r>
                <a:rPr lang="en-US" dirty="0" smtClean="0">
                  <a:solidFill>
                    <a:schemeClr val="accent2">
                      <a:lumMod val="50000"/>
                    </a:schemeClr>
                  </a:solidFill>
                  <a:latin typeface="Calibri" charset="0"/>
                  <a:ea typeface="Calibri" charset="0"/>
                  <a:cs typeface="Calibri" charset="0"/>
                  <a:hlinkClick r:id="rId3"/>
                </a:rPr>
                <a:t>en.wikipedia.org/wiki/List_of_CIL_instructions</a:t>
              </a:r>
              <a:r>
                <a:rPr lang="en-US" dirty="0" smtClean="0">
                  <a:solidFill>
                    <a:schemeClr val="accent2">
                      <a:lumMod val="50000"/>
                    </a:schemeClr>
                  </a:solidFill>
                  <a:latin typeface="Calibri" charset="0"/>
                  <a:ea typeface="Calibri" charset="0"/>
                  <a:cs typeface="Calibri" charset="0"/>
                </a:rPr>
                <a:t> </a:t>
              </a:r>
              <a:endParaRPr lang="en-US" dirty="0">
                <a:solidFill>
                  <a:schemeClr val="accent2">
                    <a:lumMod val="50000"/>
                  </a:schemeClr>
                </a:solidFill>
                <a:latin typeface="Calibri" charset="0"/>
                <a:ea typeface="Calibri" charset="0"/>
                <a:cs typeface="Calibri" charset="0"/>
              </a:endParaRPr>
            </a:p>
          </p:txBody>
        </p:sp>
        <p:sp>
          <p:nvSpPr>
            <p:cNvPr id="5" name="Rectangle 4"/>
            <p:cNvSpPr/>
            <p:nvPr/>
          </p:nvSpPr>
          <p:spPr>
            <a:xfrm>
              <a:off x="304800" y="5159033"/>
              <a:ext cx="6781800" cy="923330"/>
            </a:xfrm>
            <a:prstGeom prst="rect">
              <a:avLst/>
            </a:prstGeom>
          </p:spPr>
          <p:txBody>
            <a:bodyPr wrap="square">
              <a:spAutoFit/>
            </a:bodyPr>
            <a:lstStyle/>
            <a:p>
              <a:r>
                <a:rPr lang="en-US" dirty="0">
                  <a:solidFill>
                    <a:schemeClr val="accent2">
                      <a:lumMod val="50000"/>
                    </a:schemeClr>
                  </a:solidFill>
                  <a:latin typeface="Calibri" charset="0"/>
                  <a:ea typeface="Calibri" charset="0"/>
                  <a:cs typeface="Calibri" charset="0"/>
                  <a:hlinkClick r:id="rId4"/>
                </a:rPr>
                <a:t>Inside Microsoft .NET IL Assembler</a:t>
              </a:r>
              <a:endParaRPr lang="en-US" dirty="0">
                <a:solidFill>
                  <a:schemeClr val="accent2">
                    <a:lumMod val="50000"/>
                  </a:schemeClr>
                </a:solidFill>
                <a:latin typeface="Calibri" charset="0"/>
                <a:ea typeface="Calibri" charset="0"/>
                <a:cs typeface="Calibri" charset="0"/>
              </a:endParaRPr>
            </a:p>
            <a:p>
              <a:r>
                <a:rPr lang="en-US" dirty="0">
                  <a:solidFill>
                    <a:schemeClr val="accent2">
                      <a:lumMod val="50000"/>
                    </a:schemeClr>
                  </a:solidFill>
                  <a:latin typeface="Calibri" charset="0"/>
                  <a:ea typeface="Calibri" charset="0"/>
                  <a:cs typeface="Calibri" charset="0"/>
                  <a:hlinkClick r:id="rId5"/>
                </a:rPr>
                <a:t>Expert .NET 2.0 IL Assembler</a:t>
              </a:r>
              <a:endParaRPr lang="en-US" dirty="0">
                <a:solidFill>
                  <a:schemeClr val="accent2">
                    <a:lumMod val="50000"/>
                  </a:schemeClr>
                </a:solidFill>
                <a:latin typeface="Calibri" charset="0"/>
                <a:ea typeface="Calibri" charset="0"/>
                <a:cs typeface="Calibri" charset="0"/>
              </a:endParaRPr>
            </a:p>
            <a:p>
              <a:r>
                <a:rPr lang="en-US" dirty="0">
                  <a:solidFill>
                    <a:schemeClr val="accent2">
                      <a:lumMod val="50000"/>
                    </a:schemeClr>
                  </a:solidFill>
                  <a:latin typeface="Calibri" charset="0"/>
                  <a:ea typeface="Calibri" charset="0"/>
                  <a:cs typeface="Calibri" charset="0"/>
                  <a:hlinkClick r:id="rId6"/>
                </a:rPr>
                <a:t>Compiling for the .NET Common Language Runtime (CLR)</a:t>
              </a:r>
              <a:endParaRPr lang="en-US" b="0" i="0" dirty="0">
                <a:solidFill>
                  <a:schemeClr val="accent2">
                    <a:lumMod val="50000"/>
                  </a:schemeClr>
                </a:solidFill>
                <a:effectLst/>
                <a:latin typeface="Calibri" charset="0"/>
                <a:ea typeface="Calibri" charset="0"/>
                <a:cs typeface="Calibri" charset="0"/>
              </a:endParaRPr>
            </a:p>
          </p:txBody>
        </p:sp>
      </p:grpSp>
    </p:spTree>
    <p:extLst>
      <p:ext uri="{BB962C8B-B14F-4D97-AF65-F5344CB8AC3E}">
        <p14:creationId xmlns:p14="http://schemas.microsoft.com/office/powerpoint/2010/main" val="4518943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sp>
        <p:nvSpPr>
          <p:cNvPr id="3" name="Rectangle 2"/>
          <p:cNvSpPr/>
          <p:nvPr/>
        </p:nvSpPr>
        <p:spPr>
          <a:xfrm>
            <a:off x="228600" y="1066800"/>
            <a:ext cx="8686800" cy="4247317"/>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The evaluation </a:t>
            </a:r>
            <a:r>
              <a:rPr lang="en-US" dirty="0" smtClean="0">
                <a:solidFill>
                  <a:schemeClr val="accent2">
                    <a:lumMod val="50000"/>
                  </a:schemeClr>
                </a:solidFill>
                <a:latin typeface="Calibri" charset="0"/>
                <a:ea typeface="Calibri" charset="0"/>
                <a:cs typeface="Calibri" charset="0"/>
              </a:rPr>
              <a:t>stack is </a:t>
            </a:r>
            <a:r>
              <a:rPr lang="en-US" dirty="0">
                <a:solidFill>
                  <a:schemeClr val="accent2">
                    <a:lumMod val="50000"/>
                  </a:schemeClr>
                </a:solidFill>
                <a:latin typeface="Calibri" charset="0"/>
                <a:ea typeface="Calibri" charset="0"/>
                <a:cs typeface="Calibri" charset="0"/>
              </a:rPr>
              <a:t>the pivotal structure of MSIL applications. It is the bridge between your application and memory locations. It is similar to the conventional stack frame, but there are salient differences. </a:t>
            </a:r>
            <a:endParaRPr lang="en-US" dirty="0" smtClean="0">
              <a:solidFill>
                <a:schemeClr val="accent2">
                  <a:lumMod val="50000"/>
                </a:schemeClr>
              </a:solidFill>
              <a:latin typeface="Calibri" charset="0"/>
              <a:ea typeface="Calibri" charset="0"/>
              <a:cs typeface="Calibri" charset="0"/>
            </a:endParaRPr>
          </a:p>
          <a:p>
            <a:pPr algn="just"/>
            <a:endParaRPr lang="en-US" dirty="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The </a:t>
            </a:r>
            <a:r>
              <a:rPr lang="en-US" dirty="0">
                <a:solidFill>
                  <a:schemeClr val="accent2">
                    <a:lumMod val="50000"/>
                  </a:schemeClr>
                </a:solidFill>
                <a:latin typeface="Calibri" charset="0"/>
                <a:ea typeface="Calibri" charset="0"/>
                <a:cs typeface="Calibri" charset="0"/>
              </a:rPr>
              <a:t>evaluation stack is the viewer of the application, and you can use it to view function parameters, local variables, temporary objects, and much more. Traditionally, function parameters and local variables are placed on the stack. In .NET, this information is stored in separate repositories, in which memory is reserved for function parameters and local variables. </a:t>
            </a:r>
            <a:endParaRPr lang="en-US" dirty="0" smtClean="0">
              <a:solidFill>
                <a:schemeClr val="accent2">
                  <a:lumMod val="50000"/>
                </a:schemeClr>
              </a:solidFill>
              <a:latin typeface="Calibri" charset="0"/>
              <a:ea typeface="Calibri" charset="0"/>
              <a:cs typeface="Calibri" charset="0"/>
            </a:endParaRPr>
          </a:p>
          <a:p>
            <a:pPr algn="just"/>
            <a:endParaRPr lang="en-US" dirty="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You </a:t>
            </a:r>
            <a:r>
              <a:rPr lang="en-US" dirty="0">
                <a:solidFill>
                  <a:schemeClr val="accent2">
                    <a:lumMod val="50000"/>
                  </a:schemeClr>
                </a:solidFill>
                <a:latin typeface="Calibri" charset="0"/>
                <a:ea typeface="Calibri" charset="0"/>
                <a:cs typeface="Calibri" charset="0"/>
              </a:rPr>
              <a:t>cannot access these repositories directly. Accessing parameters or local variables requires moving the data from memory to slots on the evaluation stack using a </a:t>
            </a:r>
            <a:r>
              <a:rPr lang="en-US" i="1" dirty="0">
                <a:solidFill>
                  <a:schemeClr val="accent2">
                    <a:lumMod val="50000"/>
                  </a:schemeClr>
                </a:solidFill>
                <a:latin typeface="Calibri" charset="0"/>
                <a:ea typeface="Calibri" charset="0"/>
                <a:cs typeface="Calibri" charset="0"/>
              </a:rPr>
              <a:t>load</a:t>
            </a:r>
            <a:r>
              <a:rPr lang="en-US" dirty="0">
                <a:solidFill>
                  <a:schemeClr val="accent2">
                    <a:lumMod val="50000"/>
                  </a:schemeClr>
                </a:solidFill>
                <a:latin typeface="Calibri" charset="0"/>
                <a:ea typeface="Calibri" charset="0"/>
                <a:cs typeface="Calibri" charset="0"/>
              </a:rPr>
              <a:t> command. Conversely, you update a local variable or parameter with content on the evaluation stack using a </a:t>
            </a:r>
            <a:r>
              <a:rPr lang="en-US" i="1" dirty="0">
                <a:solidFill>
                  <a:schemeClr val="accent2">
                    <a:lumMod val="50000"/>
                  </a:schemeClr>
                </a:solidFill>
                <a:latin typeface="Calibri" charset="0"/>
                <a:ea typeface="Calibri" charset="0"/>
                <a:cs typeface="Calibri" charset="0"/>
              </a:rPr>
              <a:t>store</a:t>
            </a:r>
            <a:r>
              <a:rPr lang="en-US" dirty="0">
                <a:solidFill>
                  <a:schemeClr val="accent2">
                    <a:lumMod val="50000"/>
                  </a:schemeClr>
                </a:solidFill>
                <a:latin typeface="Calibri" charset="0"/>
                <a:ea typeface="Calibri" charset="0"/>
                <a:cs typeface="Calibri" charset="0"/>
              </a:rPr>
              <a:t> command. Slots on the evaluation stack are either 4 or 8 bytes.</a:t>
            </a:r>
          </a:p>
        </p:txBody>
      </p:sp>
    </p:spTree>
    <p:extLst>
      <p:ext uri="{BB962C8B-B14F-4D97-AF65-F5344CB8AC3E}">
        <p14:creationId xmlns:p14="http://schemas.microsoft.com/office/powerpoint/2010/main" val="2622547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a:t>
            </a:r>
            <a:r>
              <a:rPr lang="en-US" dirty="0" smtClean="0"/>
              <a:t>Stack</a:t>
            </a:r>
            <a:endParaRPr lang="en-US" dirty="0"/>
          </a:p>
        </p:txBody>
      </p:sp>
      <p:grpSp>
        <p:nvGrpSpPr>
          <p:cNvPr id="9" name="Группа 3"/>
          <p:cNvGrpSpPr/>
          <p:nvPr/>
        </p:nvGrpSpPr>
        <p:grpSpPr>
          <a:xfrm>
            <a:off x="1295400" y="838200"/>
            <a:ext cx="6824499" cy="5257800"/>
            <a:chOff x="1380075" y="1066800"/>
            <a:chExt cx="6511278" cy="5029200"/>
          </a:xfrm>
        </p:grpSpPr>
        <p:cxnSp>
          <p:nvCxnSpPr>
            <p:cNvPr id="12" name="Straight Connector 11"/>
            <p:cNvCxnSpPr/>
            <p:nvPr/>
          </p:nvCxnSpPr>
          <p:spPr>
            <a:xfrm>
              <a:off x="3264933" y="1066800"/>
              <a:ext cx="0" cy="502920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5093733" y="1143000"/>
              <a:ext cx="0" cy="495300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3264933" y="6096000"/>
              <a:ext cx="1828800" cy="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3264933" y="4191000"/>
              <a:ext cx="1828800" cy="0"/>
            </a:xfrm>
            <a:prstGeom prst="line">
              <a:avLst/>
            </a:prstGeom>
            <a:ln w="57150" cmpd="sng">
              <a:solidFill>
                <a:schemeClr val="accent2">
                  <a:lumMod val="50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264933" y="3276600"/>
              <a:ext cx="1828800" cy="0"/>
            </a:xfrm>
            <a:prstGeom prst="line">
              <a:avLst/>
            </a:prstGeom>
            <a:ln w="57150" cmpd="sng">
              <a:solidFill>
                <a:schemeClr val="accent2">
                  <a:lumMod val="50000"/>
                </a:schemeClr>
              </a:solidFill>
              <a:prstDash val="sysDash"/>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264933" y="3733800"/>
              <a:ext cx="1828800" cy="0"/>
            </a:xfrm>
            <a:prstGeom prst="line">
              <a:avLst/>
            </a:prstGeom>
            <a:ln w="57150" cmpd="sng">
              <a:solidFill>
                <a:schemeClr val="accent2">
                  <a:lumMod val="50000"/>
                </a:schemeClr>
              </a:solidFill>
              <a:prstDash val="solid"/>
            </a:ln>
          </p:spPr>
          <p:style>
            <a:lnRef idx="2">
              <a:schemeClr val="accent1"/>
            </a:lnRef>
            <a:fillRef idx="0">
              <a:schemeClr val="accent1"/>
            </a:fillRef>
            <a:effectRef idx="1">
              <a:schemeClr val="accent1"/>
            </a:effectRef>
            <a:fontRef idx="minor">
              <a:schemeClr val="tx1"/>
            </a:fontRef>
          </p:style>
        </p:cxnSp>
        <p:sp>
          <p:nvSpPr>
            <p:cNvPr id="18" name="Left Brace 17"/>
            <p:cNvSpPr/>
            <p:nvPr/>
          </p:nvSpPr>
          <p:spPr>
            <a:xfrm>
              <a:off x="1817133" y="4191000"/>
              <a:ext cx="762000" cy="1905000"/>
            </a:xfrm>
            <a:prstGeom prst="leftBrace">
              <a:avLst>
                <a:gd name="adj1" fmla="val 8333"/>
                <a:gd name="adj2" fmla="val 48535"/>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9" name="Left Brace 18"/>
            <p:cNvSpPr/>
            <p:nvPr/>
          </p:nvSpPr>
          <p:spPr>
            <a:xfrm>
              <a:off x="1817133" y="1066800"/>
              <a:ext cx="762000" cy="3124200"/>
            </a:xfrm>
            <a:prstGeom prst="leftBrace">
              <a:avLst>
                <a:gd name="adj1" fmla="val 8333"/>
                <a:gd name="adj2" fmla="val 48535"/>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0" name="Right Brace 19"/>
            <p:cNvSpPr/>
            <p:nvPr/>
          </p:nvSpPr>
          <p:spPr>
            <a:xfrm>
              <a:off x="5093733" y="3276600"/>
              <a:ext cx="762000" cy="914400"/>
            </a:xfrm>
            <a:prstGeom prst="rightBrace">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Right Brace 20"/>
            <p:cNvSpPr/>
            <p:nvPr/>
          </p:nvSpPr>
          <p:spPr>
            <a:xfrm>
              <a:off x="5093733" y="1143000"/>
              <a:ext cx="762000" cy="2133600"/>
            </a:xfrm>
            <a:prstGeom prst="rightBrace">
              <a:avLst/>
            </a:prstGeom>
            <a:ln w="28575">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 name="TextBox 21"/>
            <p:cNvSpPr txBox="1"/>
            <p:nvPr/>
          </p:nvSpPr>
          <p:spPr>
            <a:xfrm rot="16200000">
              <a:off x="800959" y="2475200"/>
              <a:ext cx="1510614" cy="352381"/>
            </a:xfrm>
            <a:prstGeom prst="rect">
              <a:avLst/>
            </a:prstGeom>
            <a:noFill/>
          </p:spPr>
          <p:txBody>
            <a:bodyPr wrap="none" rtlCol="0">
              <a:spAutoFit/>
            </a:bodyPr>
            <a:lstStyle/>
            <a:p>
              <a:pPr algn="ctr"/>
              <a:r>
                <a:rPr lang="en-US" b="1" dirty="0" err="1">
                  <a:solidFill>
                    <a:schemeClr val="accent2">
                      <a:lumMod val="50000"/>
                    </a:schemeClr>
                  </a:solidFill>
                  <a:latin typeface="Bradley Hand" charset="0"/>
                  <a:ea typeface="Bradley Hand" charset="0"/>
                  <a:cs typeface="Bradley Hand" charset="0"/>
                </a:rPr>
                <a:t>Stackframe</a:t>
              </a:r>
              <a:r>
                <a:rPr lang="en-US" b="1" dirty="0">
                  <a:solidFill>
                    <a:schemeClr val="accent2">
                      <a:lumMod val="50000"/>
                    </a:schemeClr>
                  </a:solidFill>
                  <a:latin typeface="Bradley Hand" charset="0"/>
                  <a:ea typeface="Bradley Hand" charset="0"/>
                  <a:cs typeface="Bradley Hand" charset="0"/>
                </a:rPr>
                <a:t> 1</a:t>
              </a:r>
            </a:p>
          </p:txBody>
        </p:sp>
        <p:sp>
          <p:nvSpPr>
            <p:cNvPr id="23" name="TextBox 22"/>
            <p:cNvSpPr txBox="1"/>
            <p:nvPr/>
          </p:nvSpPr>
          <p:spPr>
            <a:xfrm rot="16200000">
              <a:off x="875626" y="5021019"/>
              <a:ext cx="1513680" cy="352381"/>
            </a:xfrm>
            <a:prstGeom prst="rect">
              <a:avLst/>
            </a:prstGeom>
            <a:noFill/>
          </p:spPr>
          <p:txBody>
            <a:bodyPr wrap="none" rtlCol="0">
              <a:spAutoFit/>
            </a:bodyPr>
            <a:lstStyle/>
            <a:p>
              <a:pPr algn="ctr"/>
              <a:r>
                <a:rPr lang="en-US" b="1" dirty="0" err="1">
                  <a:solidFill>
                    <a:schemeClr val="accent2">
                      <a:lumMod val="50000"/>
                    </a:schemeClr>
                  </a:solidFill>
                  <a:latin typeface="Bradley Hand" charset="0"/>
                  <a:ea typeface="Bradley Hand" charset="0"/>
                  <a:cs typeface="Bradley Hand" charset="0"/>
                </a:rPr>
                <a:t>Stackframe</a:t>
              </a:r>
              <a:r>
                <a:rPr lang="en-US" b="1" dirty="0">
                  <a:solidFill>
                    <a:schemeClr val="accent2">
                      <a:lumMod val="50000"/>
                    </a:schemeClr>
                  </a:solidFill>
                  <a:latin typeface="Bradley Hand" charset="0"/>
                  <a:ea typeface="Bradley Hand" charset="0"/>
                  <a:cs typeface="Bradley Hand" charset="0"/>
                </a:rPr>
                <a:t> 0</a:t>
              </a:r>
            </a:p>
          </p:txBody>
        </p:sp>
        <p:sp>
          <p:nvSpPr>
            <p:cNvPr id="24" name="TextBox 23"/>
            <p:cNvSpPr txBox="1"/>
            <p:nvPr/>
          </p:nvSpPr>
          <p:spPr>
            <a:xfrm>
              <a:off x="6043783" y="1905000"/>
              <a:ext cx="1382116" cy="618230"/>
            </a:xfrm>
            <a:prstGeom prst="rect">
              <a:avLst/>
            </a:prstGeom>
            <a:noFill/>
          </p:spPr>
          <p:txBody>
            <a:bodyPr wrap="none" rtlCol="0">
              <a:spAutoFit/>
            </a:bodyPr>
            <a:lstStyle/>
            <a:p>
              <a:pPr algn="ctr"/>
              <a:r>
                <a:rPr lang="en-US" dirty="0">
                  <a:solidFill>
                    <a:schemeClr val="accent2">
                      <a:lumMod val="50000"/>
                    </a:schemeClr>
                  </a:solidFill>
                  <a:latin typeface="Bradley Hand" charset="0"/>
                  <a:ea typeface="Bradley Hand" charset="0"/>
                  <a:cs typeface="Bradley Hand" charset="0"/>
                </a:rPr>
                <a:t>Evaluation</a:t>
              </a:r>
            </a:p>
            <a:p>
              <a:r>
                <a:rPr lang="en-US" dirty="0">
                  <a:solidFill>
                    <a:schemeClr val="accent2">
                      <a:lumMod val="50000"/>
                    </a:schemeClr>
                  </a:solidFill>
                  <a:latin typeface="Bradley Hand" charset="0"/>
                  <a:ea typeface="Bradley Hand" charset="0"/>
                  <a:cs typeface="Bradley Hand" charset="0"/>
                </a:rPr>
                <a:t>Stack Space</a:t>
              </a:r>
            </a:p>
          </p:txBody>
        </p:sp>
        <p:sp>
          <p:nvSpPr>
            <p:cNvPr id="25" name="TextBox 24"/>
            <p:cNvSpPr txBox="1"/>
            <p:nvPr/>
          </p:nvSpPr>
          <p:spPr>
            <a:xfrm>
              <a:off x="6097025" y="3429000"/>
              <a:ext cx="1794328" cy="618230"/>
            </a:xfrm>
            <a:prstGeom prst="rect">
              <a:avLst/>
            </a:prstGeom>
            <a:noFill/>
          </p:spPr>
          <p:txBody>
            <a:bodyPr wrap="none" rtlCol="0">
              <a:spAutoFit/>
            </a:bodyPr>
            <a:lstStyle/>
            <a:p>
              <a:pPr algn="ctr"/>
              <a:r>
                <a:rPr lang="en-US" dirty="0">
                  <a:solidFill>
                    <a:schemeClr val="accent2">
                      <a:lumMod val="50000"/>
                    </a:schemeClr>
                  </a:solidFill>
                  <a:latin typeface="Bradley Hand" charset="0"/>
                  <a:ea typeface="Bradley Hand" charset="0"/>
                  <a:cs typeface="Bradley Hand" charset="0"/>
                </a:rPr>
                <a:t>Arguments and </a:t>
              </a:r>
            </a:p>
            <a:p>
              <a:pPr algn="ctr"/>
              <a:r>
                <a:rPr lang="en-US" dirty="0">
                  <a:solidFill>
                    <a:schemeClr val="accent2">
                      <a:lumMod val="50000"/>
                    </a:schemeClr>
                  </a:solidFill>
                  <a:latin typeface="Bradley Hand" charset="0"/>
                  <a:ea typeface="Bradley Hand" charset="0"/>
                  <a:cs typeface="Bradley Hand" charset="0"/>
                </a:rPr>
                <a:t>Local Variables</a:t>
              </a:r>
            </a:p>
          </p:txBody>
        </p:sp>
        <p:cxnSp>
          <p:nvCxnSpPr>
            <p:cNvPr id="26" name="Straight Arrow Connector 25"/>
            <p:cNvCxnSpPr/>
            <p:nvPr/>
          </p:nvCxnSpPr>
          <p:spPr>
            <a:xfrm flipV="1">
              <a:off x="2971799" y="1219200"/>
              <a:ext cx="0" cy="21336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rot="16200000">
              <a:off x="2308118" y="2201619"/>
              <a:ext cx="782294" cy="352381"/>
            </a:xfrm>
            <a:prstGeom prst="rect">
              <a:avLst/>
            </a:prstGeom>
            <a:noFill/>
          </p:spPr>
          <p:txBody>
            <a:bodyPr wrap="none" rtlCol="0">
              <a:spAutoFit/>
            </a:bodyPr>
            <a:lstStyle/>
            <a:p>
              <a:pPr algn="ctr"/>
              <a:r>
                <a:rPr lang="en-US" b="1" dirty="0">
                  <a:solidFill>
                    <a:schemeClr val="accent2">
                      <a:lumMod val="50000"/>
                    </a:schemeClr>
                  </a:solidFill>
                  <a:latin typeface="Bradley Hand" charset="0"/>
                  <a:ea typeface="Bradley Hand" charset="0"/>
                  <a:cs typeface="Bradley Hand" charset="0"/>
                </a:rPr>
                <a:t>Grows</a:t>
              </a:r>
            </a:p>
          </p:txBody>
        </p:sp>
      </p:grpSp>
    </p:spTree>
    <p:extLst>
      <p:ext uri="{BB962C8B-B14F-4D97-AF65-F5344CB8AC3E}">
        <p14:creationId xmlns:p14="http://schemas.microsoft.com/office/powerpoint/2010/main" val="1252530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a:t>
            </a:r>
            <a:r>
              <a:rPr lang="en-US" dirty="0" smtClean="0"/>
              <a:t>Stack</a:t>
            </a:r>
            <a:endParaRPr lang="en-US" dirty="0"/>
          </a:p>
        </p:txBody>
      </p:sp>
      <p:grpSp>
        <p:nvGrpSpPr>
          <p:cNvPr id="28" name="Группа 8"/>
          <p:cNvGrpSpPr/>
          <p:nvPr/>
        </p:nvGrpSpPr>
        <p:grpSpPr>
          <a:xfrm>
            <a:off x="580215" y="914400"/>
            <a:ext cx="7983569" cy="5181600"/>
            <a:chOff x="304800" y="838200"/>
            <a:chExt cx="8610600" cy="5105400"/>
          </a:xfrm>
        </p:grpSpPr>
        <p:cxnSp>
          <p:nvCxnSpPr>
            <p:cNvPr id="29" name="Straight Connector 28"/>
            <p:cNvCxnSpPr/>
            <p:nvPr/>
          </p:nvCxnSpPr>
          <p:spPr>
            <a:xfrm>
              <a:off x="304801"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2158753"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304801" y="4876800"/>
              <a:ext cx="1828799"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304800" y="2743200"/>
              <a:ext cx="1853953"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04801" y="2209800"/>
              <a:ext cx="1853952"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609155" y="1295400"/>
              <a:ext cx="1151796" cy="576175"/>
            </a:xfrm>
            <a:prstGeom prst="rect">
              <a:avLst/>
            </a:prstGeom>
            <a:noFill/>
            <a:effectLst/>
          </p:spPr>
          <p:txBody>
            <a:bodyPr wrap="none" rtlCol="0">
              <a:spAutoFit/>
            </a:bodyPr>
            <a:lstStyle/>
            <a:p>
              <a:pPr algn="ctr"/>
              <a:r>
                <a:rPr lang="ru-RU" sz="1600" dirty="0">
                  <a:solidFill>
                    <a:schemeClr val="accent2">
                      <a:lumMod val="50000"/>
                    </a:schemeClr>
                  </a:solidFill>
                  <a:latin typeface="Bradley Hand" charset="0"/>
                  <a:ea typeface="Bradley Hand" charset="0"/>
                  <a:cs typeface="Bradley Hand" charset="0"/>
                </a:rPr>
                <a:t> </a:t>
              </a:r>
              <a:r>
                <a:rPr lang="en-US" sz="1600" dirty="0">
                  <a:solidFill>
                    <a:schemeClr val="accent2">
                      <a:lumMod val="50000"/>
                    </a:schemeClr>
                  </a:solidFill>
                  <a:latin typeface="Bradley Hand" charset="0"/>
                  <a:ea typeface="Bradley Hand" charset="0"/>
                  <a:cs typeface="Bradley Hand" charset="0"/>
                </a:rPr>
                <a:t>Local </a:t>
              </a:r>
            </a:p>
            <a:p>
              <a:pPr algn="ctr"/>
              <a:r>
                <a:rPr lang="en-US" sz="1600" dirty="0">
                  <a:solidFill>
                    <a:schemeClr val="accent2">
                      <a:lumMod val="50000"/>
                    </a:schemeClr>
                  </a:solidFill>
                  <a:latin typeface="Bradley Hand" charset="0"/>
                  <a:ea typeface="Bradley Hand" charset="0"/>
                  <a:cs typeface="Bradley Hand" charset="0"/>
                </a:rPr>
                <a:t>Variables </a:t>
              </a:r>
            </a:p>
          </p:txBody>
        </p:sp>
        <p:sp>
          <p:nvSpPr>
            <p:cNvPr id="35" name="TextBox 34"/>
            <p:cNvSpPr txBox="1"/>
            <p:nvPr/>
          </p:nvSpPr>
          <p:spPr>
            <a:xfrm>
              <a:off x="7221727" y="1295400"/>
              <a:ext cx="1324686" cy="576175"/>
            </a:xfrm>
            <a:prstGeom prst="rect">
              <a:avLst/>
            </a:prstGeom>
            <a:noFill/>
            <a:effectLst/>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Function</a:t>
              </a:r>
            </a:p>
            <a:p>
              <a:pPr algn="ctr"/>
              <a:r>
                <a:rPr lang="en-US" sz="1600" dirty="0">
                  <a:solidFill>
                    <a:schemeClr val="accent2">
                      <a:lumMod val="50000"/>
                    </a:schemeClr>
                  </a:solidFill>
                  <a:latin typeface="Bradley Hand" charset="0"/>
                  <a:ea typeface="Bradley Hand" charset="0"/>
                  <a:cs typeface="Bradley Hand" charset="0"/>
                </a:rPr>
                <a:t>Arguments</a:t>
              </a:r>
            </a:p>
          </p:txBody>
        </p:sp>
        <p:cxnSp>
          <p:nvCxnSpPr>
            <p:cNvPr id="36" name="Straight Connector 35"/>
            <p:cNvCxnSpPr/>
            <p:nvPr/>
          </p:nvCxnSpPr>
          <p:spPr>
            <a:xfrm>
              <a:off x="304800" y="3276600"/>
              <a:ext cx="18539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304800" y="3810000"/>
              <a:ext cx="18539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304800" y="4343400"/>
              <a:ext cx="18539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1068729" y="44196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0</a:t>
              </a:r>
              <a:endParaRPr lang="en-US" sz="1600" b="1" dirty="0">
                <a:solidFill>
                  <a:schemeClr val="accent2">
                    <a:lumMod val="50000"/>
                  </a:schemeClr>
                </a:solidFill>
                <a:latin typeface="Consolas"/>
                <a:cs typeface="Consolas"/>
              </a:endParaRPr>
            </a:p>
          </p:txBody>
        </p:sp>
        <p:sp>
          <p:nvSpPr>
            <p:cNvPr id="40" name="TextBox 39"/>
            <p:cNvSpPr txBox="1"/>
            <p:nvPr/>
          </p:nvSpPr>
          <p:spPr>
            <a:xfrm>
              <a:off x="1068729" y="3897868"/>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1</a:t>
              </a:r>
              <a:endParaRPr lang="en-US" sz="1600" b="1" dirty="0">
                <a:solidFill>
                  <a:schemeClr val="accent2">
                    <a:lumMod val="50000"/>
                  </a:schemeClr>
                </a:solidFill>
                <a:latin typeface="Consolas"/>
                <a:cs typeface="Consolas"/>
              </a:endParaRPr>
            </a:p>
          </p:txBody>
        </p:sp>
        <p:sp>
          <p:nvSpPr>
            <p:cNvPr id="41" name="TextBox 40"/>
            <p:cNvSpPr txBox="1"/>
            <p:nvPr/>
          </p:nvSpPr>
          <p:spPr>
            <a:xfrm>
              <a:off x="1068729" y="33528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2</a:t>
              </a:r>
              <a:endParaRPr lang="en-US" sz="1600" b="1" dirty="0">
                <a:solidFill>
                  <a:schemeClr val="accent2">
                    <a:lumMod val="50000"/>
                  </a:schemeClr>
                </a:solidFill>
                <a:latin typeface="Consolas"/>
                <a:cs typeface="Consolas"/>
              </a:endParaRPr>
            </a:p>
          </p:txBody>
        </p:sp>
        <p:cxnSp>
          <p:nvCxnSpPr>
            <p:cNvPr id="42" name="Straight Connector 41"/>
            <p:cNvCxnSpPr/>
            <p:nvPr/>
          </p:nvCxnSpPr>
          <p:spPr>
            <a:xfrm>
              <a:off x="3565125" y="1600200"/>
              <a:ext cx="0" cy="43434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5571478" y="1600200"/>
              <a:ext cx="0" cy="43434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3565125" y="5943600"/>
              <a:ext cx="2006353"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3565125" y="3810000"/>
              <a:ext cx="2006353"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3565125" y="32766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3565125" y="27432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565125" y="43434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3565125" y="48768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565125" y="54102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3565125" y="22098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3565125" y="1600200"/>
              <a:ext cx="2006353"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3" name="Rectangle 52"/>
            <p:cNvSpPr/>
            <p:nvPr/>
          </p:nvSpPr>
          <p:spPr>
            <a:xfrm>
              <a:off x="3565125" y="838200"/>
              <a:ext cx="1922755" cy="576175"/>
            </a:xfrm>
            <a:prstGeom prst="rect">
              <a:avLst/>
            </a:prstGeom>
            <a:effectLst/>
          </p:spPr>
          <p:txBody>
            <a:bodyPr wrap="square">
              <a:spAutoFit/>
            </a:bodyPr>
            <a:lstStyle/>
            <a:p>
              <a:pPr algn="ctr"/>
              <a:r>
                <a:rPr lang="en-US" sz="1600" dirty="0">
                  <a:solidFill>
                    <a:schemeClr val="accent2">
                      <a:lumMod val="50000"/>
                    </a:schemeClr>
                  </a:solidFill>
                  <a:latin typeface="Bradley Hand" charset="0"/>
                  <a:ea typeface="Bradley Hand" charset="0"/>
                  <a:cs typeface="Bradley Hand" charset="0"/>
                </a:rPr>
                <a:t>Evaluation</a:t>
              </a:r>
            </a:p>
            <a:p>
              <a:pPr algn="ctr"/>
              <a:r>
                <a:rPr lang="en-US" sz="1600" dirty="0">
                  <a:solidFill>
                    <a:schemeClr val="accent2">
                      <a:lumMod val="50000"/>
                    </a:schemeClr>
                  </a:solidFill>
                  <a:latin typeface="Bradley Hand" charset="0"/>
                  <a:ea typeface="Bradley Hand" charset="0"/>
                  <a:cs typeface="Bradley Hand" charset="0"/>
                </a:rPr>
                <a:t>Stack</a:t>
              </a:r>
            </a:p>
          </p:txBody>
        </p:sp>
        <p:cxnSp>
          <p:nvCxnSpPr>
            <p:cNvPr id="54" name="Straight Connector 53"/>
            <p:cNvCxnSpPr/>
            <p:nvPr/>
          </p:nvCxnSpPr>
          <p:spPr>
            <a:xfrm>
              <a:off x="7010400"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8915400" y="2209800"/>
              <a:ext cx="0" cy="2667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7010400" y="4876800"/>
              <a:ext cx="1905000"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a:off x="7010402" y="2743200"/>
              <a:ext cx="1904998"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7010400" y="22098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7010400" y="32766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a:off x="7010400" y="38100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7010400" y="4343400"/>
              <a:ext cx="1905000"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62" name="TextBox 61"/>
            <p:cNvSpPr txBox="1"/>
            <p:nvPr/>
          </p:nvSpPr>
          <p:spPr>
            <a:xfrm>
              <a:off x="1068729" y="22860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n</a:t>
              </a:r>
            </a:p>
          </p:txBody>
        </p:sp>
        <p:sp>
          <p:nvSpPr>
            <p:cNvPr id="63" name="TextBox 62"/>
            <p:cNvSpPr txBox="1"/>
            <p:nvPr/>
          </p:nvSpPr>
          <p:spPr>
            <a:xfrm>
              <a:off x="1068728" y="28194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a:t>
              </a:r>
            </a:p>
          </p:txBody>
        </p:sp>
        <p:sp>
          <p:nvSpPr>
            <p:cNvPr id="64" name="TextBox 63"/>
            <p:cNvSpPr txBox="1"/>
            <p:nvPr/>
          </p:nvSpPr>
          <p:spPr>
            <a:xfrm>
              <a:off x="7756571" y="44196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0</a:t>
              </a:r>
              <a:endParaRPr lang="en-US" sz="1600" b="1" dirty="0">
                <a:solidFill>
                  <a:schemeClr val="accent2">
                    <a:lumMod val="50000"/>
                  </a:schemeClr>
                </a:solidFill>
                <a:latin typeface="Consolas"/>
                <a:cs typeface="Consolas"/>
              </a:endParaRPr>
            </a:p>
          </p:txBody>
        </p:sp>
        <p:sp>
          <p:nvSpPr>
            <p:cNvPr id="65" name="TextBox 64"/>
            <p:cNvSpPr txBox="1"/>
            <p:nvPr/>
          </p:nvSpPr>
          <p:spPr>
            <a:xfrm>
              <a:off x="7756571" y="3897868"/>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1</a:t>
              </a:r>
              <a:endParaRPr lang="en-US" sz="1600" b="1" dirty="0">
                <a:solidFill>
                  <a:schemeClr val="accent2">
                    <a:lumMod val="50000"/>
                  </a:schemeClr>
                </a:solidFill>
                <a:latin typeface="Consolas"/>
                <a:cs typeface="Consolas"/>
              </a:endParaRPr>
            </a:p>
          </p:txBody>
        </p:sp>
        <p:sp>
          <p:nvSpPr>
            <p:cNvPr id="66" name="TextBox 65"/>
            <p:cNvSpPr txBox="1"/>
            <p:nvPr/>
          </p:nvSpPr>
          <p:spPr>
            <a:xfrm>
              <a:off x="7756571" y="3352800"/>
              <a:ext cx="320194" cy="333575"/>
            </a:xfrm>
            <a:prstGeom prst="rect">
              <a:avLst/>
            </a:prstGeom>
            <a:noFill/>
            <a:ln>
              <a:noFill/>
            </a:ln>
            <a:effectLst/>
          </p:spPr>
          <p:txBody>
            <a:bodyPr wrap="none" rtlCol="0">
              <a:spAutoFit/>
            </a:bodyPr>
            <a:lstStyle/>
            <a:p>
              <a:pPr algn="ctr"/>
              <a:r>
                <a:rPr lang="ru-RU" sz="1600" b="1" dirty="0">
                  <a:solidFill>
                    <a:schemeClr val="accent2">
                      <a:lumMod val="50000"/>
                    </a:schemeClr>
                  </a:solidFill>
                  <a:latin typeface="Consolas"/>
                  <a:cs typeface="Consolas"/>
                </a:rPr>
                <a:t>2</a:t>
              </a:r>
              <a:endParaRPr lang="en-US" sz="1600" b="1" dirty="0">
                <a:solidFill>
                  <a:schemeClr val="accent2">
                    <a:lumMod val="50000"/>
                  </a:schemeClr>
                </a:solidFill>
                <a:latin typeface="Consolas"/>
                <a:cs typeface="Consolas"/>
              </a:endParaRPr>
            </a:p>
          </p:txBody>
        </p:sp>
        <p:sp>
          <p:nvSpPr>
            <p:cNvPr id="67" name="TextBox 66"/>
            <p:cNvSpPr txBox="1"/>
            <p:nvPr/>
          </p:nvSpPr>
          <p:spPr>
            <a:xfrm>
              <a:off x="7756571" y="22860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n</a:t>
              </a:r>
            </a:p>
          </p:txBody>
        </p:sp>
        <p:sp>
          <p:nvSpPr>
            <p:cNvPr id="68" name="TextBox 67"/>
            <p:cNvSpPr txBox="1"/>
            <p:nvPr/>
          </p:nvSpPr>
          <p:spPr>
            <a:xfrm>
              <a:off x="7756572" y="2819400"/>
              <a:ext cx="320194" cy="333575"/>
            </a:xfrm>
            <a:prstGeom prst="rect">
              <a:avLst/>
            </a:prstGeom>
            <a:noFill/>
            <a:ln>
              <a:noFill/>
            </a:ln>
            <a:effectLst/>
          </p:spPr>
          <p:txBody>
            <a:bodyPr wrap="none" rtlCol="0">
              <a:spAutoFit/>
            </a:bodyPr>
            <a:lstStyle/>
            <a:p>
              <a:pPr algn="ctr"/>
              <a:r>
                <a:rPr lang="en-US" sz="1600" b="1" dirty="0">
                  <a:solidFill>
                    <a:schemeClr val="accent2">
                      <a:lumMod val="50000"/>
                    </a:schemeClr>
                  </a:solidFill>
                  <a:latin typeface="Consolas"/>
                  <a:cs typeface="Consolas"/>
                </a:rPr>
                <a:t>…</a:t>
              </a:r>
            </a:p>
          </p:txBody>
        </p:sp>
        <p:cxnSp>
          <p:nvCxnSpPr>
            <p:cNvPr id="69" name="Straight Arrow Connector 68"/>
            <p:cNvCxnSpPr/>
            <p:nvPr/>
          </p:nvCxnSpPr>
          <p:spPr>
            <a:xfrm>
              <a:off x="2133601" y="3048000"/>
              <a:ext cx="1431524"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p:nvPr/>
          </p:nvCxnSpPr>
          <p:spPr>
            <a:xfrm>
              <a:off x="5571478" y="3048000"/>
              <a:ext cx="1438922"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1" name="TextBox 70"/>
            <p:cNvSpPr txBox="1"/>
            <p:nvPr/>
          </p:nvSpPr>
          <p:spPr>
            <a:xfrm>
              <a:off x="2210256" y="2286000"/>
              <a:ext cx="1300481" cy="576175"/>
            </a:xfrm>
            <a:prstGeom prst="rect">
              <a:avLst/>
            </a:prstGeom>
            <a:noFill/>
            <a:effectLst/>
          </p:spPr>
          <p:txBody>
            <a:bodyPr wrap="none" rtlCol="0">
              <a:spAutoFit/>
            </a:bodyPr>
            <a:lstStyle/>
            <a:p>
              <a:pPr algn="ctr"/>
              <a:r>
                <a:rPr lang="ru-RU" sz="1600" dirty="0">
                  <a:solidFill>
                    <a:schemeClr val="accent2">
                      <a:lumMod val="50000"/>
                    </a:schemeClr>
                  </a:solidFill>
                  <a:latin typeface="Bradley Hand" charset="0"/>
                  <a:ea typeface="Bradley Hand" charset="0"/>
                  <a:cs typeface="Bradley Hand" charset="0"/>
                </a:rPr>
                <a:t> </a:t>
              </a:r>
              <a:r>
                <a:rPr lang="en-US" sz="1600" dirty="0">
                  <a:solidFill>
                    <a:schemeClr val="accent2">
                      <a:lumMod val="50000"/>
                    </a:schemeClr>
                  </a:solidFill>
                  <a:latin typeface="Bradley Hand" charset="0"/>
                  <a:ea typeface="Bradley Hand" charset="0"/>
                  <a:cs typeface="Bradley Hand" charset="0"/>
                </a:rPr>
                <a:t>Load</a:t>
              </a:r>
            </a:p>
            <a:p>
              <a:pPr algn="ctr"/>
              <a:r>
                <a:rPr lang="en-US" sz="1600" dirty="0">
                  <a:solidFill>
                    <a:schemeClr val="accent2">
                      <a:lumMod val="50000"/>
                    </a:schemeClr>
                  </a:solidFill>
                  <a:latin typeface="Bradley Hand" charset="0"/>
                  <a:ea typeface="Bradley Hand" charset="0"/>
                  <a:cs typeface="Bradley Hand" charset="0"/>
                </a:rPr>
                <a:t>Instruction</a:t>
              </a:r>
            </a:p>
          </p:txBody>
        </p:sp>
        <p:cxnSp>
          <p:nvCxnSpPr>
            <p:cNvPr id="72" name="Straight Arrow Connector 71"/>
            <p:cNvCxnSpPr/>
            <p:nvPr/>
          </p:nvCxnSpPr>
          <p:spPr>
            <a:xfrm flipH="1">
              <a:off x="2133600" y="4038600"/>
              <a:ext cx="1447800"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3" name="TextBox 72"/>
            <p:cNvSpPr txBox="1"/>
            <p:nvPr/>
          </p:nvSpPr>
          <p:spPr>
            <a:xfrm>
              <a:off x="2210256" y="3276600"/>
              <a:ext cx="1300481" cy="576175"/>
            </a:xfrm>
            <a:prstGeom prst="rect">
              <a:avLst/>
            </a:prstGeom>
            <a:noFill/>
            <a:effectLst/>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Store</a:t>
              </a:r>
            </a:p>
            <a:p>
              <a:pPr algn="ctr"/>
              <a:r>
                <a:rPr lang="en-US" sz="1600" dirty="0">
                  <a:solidFill>
                    <a:schemeClr val="accent2">
                      <a:lumMod val="50000"/>
                    </a:schemeClr>
                  </a:solidFill>
                  <a:latin typeface="Bradley Hand" charset="0"/>
                  <a:ea typeface="Bradley Hand" charset="0"/>
                  <a:cs typeface="Bradley Hand" charset="0"/>
                </a:rPr>
                <a:t>Instruction</a:t>
              </a:r>
            </a:p>
          </p:txBody>
        </p:sp>
        <p:cxnSp>
          <p:nvCxnSpPr>
            <p:cNvPr id="74" name="Straight Arrow Connector 73"/>
            <p:cNvCxnSpPr/>
            <p:nvPr/>
          </p:nvCxnSpPr>
          <p:spPr>
            <a:xfrm flipH="1">
              <a:off x="5562600" y="4038600"/>
              <a:ext cx="1447800"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5639257" y="3276600"/>
              <a:ext cx="1300481" cy="576175"/>
            </a:xfrm>
            <a:prstGeom prst="rect">
              <a:avLst/>
            </a:prstGeom>
            <a:noFill/>
            <a:effectLst/>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Store</a:t>
              </a:r>
            </a:p>
            <a:p>
              <a:pPr algn="ctr"/>
              <a:r>
                <a:rPr lang="en-US" sz="1600" dirty="0">
                  <a:solidFill>
                    <a:schemeClr val="accent2">
                      <a:lumMod val="50000"/>
                    </a:schemeClr>
                  </a:solidFill>
                  <a:latin typeface="Bradley Hand" charset="0"/>
                  <a:ea typeface="Bradley Hand" charset="0"/>
                  <a:cs typeface="Bradley Hand" charset="0"/>
                </a:rPr>
                <a:t>Instruction</a:t>
              </a:r>
            </a:p>
          </p:txBody>
        </p:sp>
        <p:sp>
          <p:nvSpPr>
            <p:cNvPr id="76" name="TextBox 75"/>
            <p:cNvSpPr txBox="1"/>
            <p:nvPr/>
          </p:nvSpPr>
          <p:spPr>
            <a:xfrm>
              <a:off x="5626511" y="2362200"/>
              <a:ext cx="1300481" cy="576175"/>
            </a:xfrm>
            <a:prstGeom prst="rect">
              <a:avLst/>
            </a:prstGeom>
            <a:noFill/>
            <a:effectLst/>
          </p:spPr>
          <p:txBody>
            <a:bodyPr wrap="none" rtlCol="0">
              <a:spAutoFit/>
            </a:bodyPr>
            <a:lstStyle/>
            <a:p>
              <a:pPr algn="ctr"/>
              <a:r>
                <a:rPr lang="ru-RU" sz="1600" dirty="0">
                  <a:solidFill>
                    <a:schemeClr val="accent2">
                      <a:lumMod val="50000"/>
                    </a:schemeClr>
                  </a:solidFill>
                  <a:latin typeface="Bradley Hand" charset="0"/>
                  <a:ea typeface="Bradley Hand" charset="0"/>
                  <a:cs typeface="Bradley Hand" charset="0"/>
                </a:rPr>
                <a:t> </a:t>
              </a:r>
              <a:r>
                <a:rPr lang="en-US" sz="1600" dirty="0">
                  <a:solidFill>
                    <a:schemeClr val="accent2">
                      <a:lumMod val="50000"/>
                    </a:schemeClr>
                  </a:solidFill>
                  <a:latin typeface="Bradley Hand" charset="0"/>
                  <a:ea typeface="Bradley Hand" charset="0"/>
                  <a:cs typeface="Bradley Hand" charset="0"/>
                </a:rPr>
                <a:t>Load</a:t>
              </a:r>
            </a:p>
            <a:p>
              <a:pPr algn="ctr"/>
              <a:r>
                <a:rPr lang="en-US" sz="1600" dirty="0">
                  <a:solidFill>
                    <a:schemeClr val="accent2">
                      <a:lumMod val="50000"/>
                    </a:schemeClr>
                  </a:solidFill>
                  <a:latin typeface="Bradley Hand" charset="0"/>
                  <a:ea typeface="Bradley Hand" charset="0"/>
                  <a:cs typeface="Bradley Hand" charset="0"/>
                </a:rPr>
                <a:t>Instruction</a:t>
              </a:r>
            </a:p>
          </p:txBody>
        </p:sp>
      </p:grpSp>
    </p:spTree>
    <p:extLst>
      <p:ext uri="{BB962C8B-B14F-4D97-AF65-F5344CB8AC3E}">
        <p14:creationId xmlns:p14="http://schemas.microsoft.com/office/powerpoint/2010/main" val="148112755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7" name="Group 6"/>
          <p:cNvGrpSpPr/>
          <p:nvPr/>
        </p:nvGrpSpPr>
        <p:grpSpPr>
          <a:xfrm>
            <a:off x="457200" y="1447799"/>
            <a:ext cx="8267700" cy="3505201"/>
            <a:chOff x="457200" y="1447799"/>
            <a:chExt cx="8267700" cy="3505201"/>
          </a:xfrm>
        </p:grpSpPr>
        <p:sp>
          <p:nvSpPr>
            <p:cNvPr id="3" name="Flowchart: Document 8"/>
            <p:cNvSpPr/>
            <p:nvPr/>
          </p:nvSpPr>
          <p:spPr>
            <a:xfrm>
              <a:off x="457200" y="2438400"/>
              <a:ext cx="2286000" cy="15240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latin typeface="Consolas"/>
                <a:cs typeface="Consolas"/>
              </a:endParaRPr>
            </a:p>
            <a:p>
              <a:r>
                <a:rPr lang="hu-HU" sz="1600" dirty="0">
                  <a:solidFill>
                    <a:schemeClr val="accent2">
                      <a:lumMod val="50000"/>
                    </a:schemeClr>
                  </a:solidFill>
                  <a:latin typeface="Consolas"/>
                  <a:cs typeface="Consolas"/>
                </a:rPr>
                <a:t>int a = 1; </a:t>
              </a:r>
            </a:p>
            <a:p>
              <a:r>
                <a:rPr lang="hu-HU" sz="1600" dirty="0">
                  <a:solidFill>
                    <a:schemeClr val="accent2">
                      <a:lumMod val="50000"/>
                    </a:schemeClr>
                  </a:solidFill>
                  <a:latin typeface="Consolas"/>
                  <a:cs typeface="Consolas"/>
                </a:rPr>
                <a:t>int b = 2; </a:t>
              </a:r>
            </a:p>
            <a:p>
              <a:r>
                <a:rPr lang="hu-HU" sz="1600" dirty="0">
                  <a:solidFill>
                    <a:schemeClr val="accent2">
                      <a:lumMod val="50000"/>
                    </a:schemeClr>
                  </a:solidFill>
                  <a:latin typeface="Consolas"/>
                  <a:cs typeface="Consolas"/>
                </a:rPr>
                <a:t>int c = 3; </a:t>
              </a:r>
            </a:p>
            <a:p>
              <a:endParaRPr lang="hu-HU" sz="1600" dirty="0">
                <a:solidFill>
                  <a:schemeClr val="accent2">
                    <a:lumMod val="50000"/>
                  </a:schemeClr>
                </a:solidFill>
                <a:latin typeface="Consolas"/>
                <a:cs typeface="Consolas"/>
              </a:endParaRPr>
            </a:p>
            <a:p>
              <a:r>
                <a:rPr lang="hu-HU" sz="1600" dirty="0">
                  <a:solidFill>
                    <a:schemeClr val="accent2">
                      <a:lumMod val="50000"/>
                    </a:schemeClr>
                  </a:solidFill>
                  <a:latin typeface="Consolas"/>
                  <a:cs typeface="Consolas"/>
                </a:rPr>
                <a:t>int </a:t>
              </a:r>
              <a:r>
                <a:rPr lang="en-US" sz="1600" dirty="0">
                  <a:solidFill>
                    <a:schemeClr val="accent2">
                      <a:lumMod val="50000"/>
                    </a:schemeClr>
                  </a:solidFill>
                  <a:latin typeface="Consolas"/>
                  <a:cs typeface="Consolas"/>
                </a:rPr>
                <a:t>d</a:t>
              </a:r>
              <a:r>
                <a:rPr lang="hu-HU" sz="1600" dirty="0">
                  <a:solidFill>
                    <a:schemeClr val="accent2">
                      <a:lumMod val="50000"/>
                    </a:schemeClr>
                  </a:solidFill>
                  <a:latin typeface="Consolas"/>
                  <a:cs typeface="Consolas"/>
                </a:rPr>
                <a:t> = a + b * c; </a:t>
              </a:r>
            </a:p>
          </p:txBody>
        </p:sp>
        <p:sp>
          <p:nvSpPr>
            <p:cNvPr id="4" name="Flowchart: Document 8"/>
            <p:cNvSpPr/>
            <p:nvPr/>
          </p:nvSpPr>
          <p:spPr>
            <a:xfrm>
              <a:off x="5143500" y="1447799"/>
              <a:ext cx="3581400" cy="3505201"/>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solidFill>
                  <a:schemeClr val="accent2">
                    <a:lumMod val="50000"/>
                  </a:schemeClr>
                </a:solidFill>
                <a:latin typeface="Consolas"/>
                <a:cs typeface="Consolas"/>
              </a:endParaRPr>
            </a:p>
            <a:p>
              <a:pPr algn="ct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IL_000</a:t>
              </a:r>
              <a:r>
                <a:rPr lang="en-US" sz="1600" dirty="0">
                  <a:solidFill>
                    <a:schemeClr val="accent2">
                      <a:lumMod val="50000"/>
                    </a:schemeClr>
                  </a:solidFill>
                  <a:latin typeface="Consolas"/>
                  <a:cs typeface="Consolas"/>
                </a:rPr>
                <a:t>0</a:t>
              </a:r>
              <a:r>
                <a:rPr lang="pl-PL" sz="1600" dirty="0">
                  <a:solidFill>
                    <a:schemeClr val="accent2">
                      <a:lumMod val="50000"/>
                    </a:schemeClr>
                  </a:solidFill>
                  <a:latin typeface="Consolas"/>
                  <a:cs typeface="Consolas"/>
                </a:rPr>
                <a:t>:  </a:t>
              </a:r>
              <a:r>
                <a:rPr lang="en-US" sz="1600" dirty="0" err="1">
                  <a:solidFill>
                    <a:schemeClr val="accent2">
                      <a:lumMod val="50000"/>
                    </a:schemeClr>
                  </a:solidFill>
                  <a:latin typeface="Consolas"/>
                  <a:cs typeface="Consolas"/>
                </a:rPr>
                <a:t>nop</a:t>
              </a:r>
              <a:r>
                <a:rPr lang="pl-PL" sz="1600" dirty="0">
                  <a:solidFill>
                    <a:schemeClr val="accent2">
                      <a:lumMod val="50000"/>
                    </a:schemeClr>
                  </a:solidFill>
                  <a:latin typeface="Consolas"/>
                  <a:cs typeface="Consolas"/>
                </a:rPr>
                <a:t>    </a:t>
              </a:r>
            </a:p>
            <a:p>
              <a:r>
                <a:rPr lang="pl-PL" sz="1600" dirty="0">
                  <a:solidFill>
                    <a:schemeClr val="accent2">
                      <a:lumMod val="50000"/>
                    </a:schemeClr>
                  </a:solidFill>
                  <a:latin typeface="Consolas"/>
                  <a:cs typeface="Consolas"/>
                </a:rPr>
                <a:t>IL_0001:  ldc.i4.1    </a:t>
              </a:r>
            </a:p>
            <a:p>
              <a:r>
                <a:rPr lang="pl-PL" sz="1600" dirty="0">
                  <a:solidFill>
                    <a:schemeClr val="accent2">
                      <a:lumMod val="50000"/>
                    </a:schemeClr>
                  </a:solidFill>
                  <a:latin typeface="Consolas"/>
                  <a:cs typeface="Consolas"/>
                </a:rPr>
                <a:t>IL_0002:  stloc.0     // a</a:t>
              </a:r>
            </a:p>
            <a:p>
              <a:r>
                <a:rPr lang="pl-PL" sz="1600" dirty="0">
                  <a:solidFill>
                    <a:schemeClr val="accent2">
                      <a:lumMod val="50000"/>
                    </a:schemeClr>
                  </a:solidFill>
                  <a:latin typeface="Consolas"/>
                  <a:cs typeface="Consolas"/>
                </a:rPr>
                <a:t>IL_0003:  ldc.i4.2    </a:t>
              </a:r>
            </a:p>
            <a:p>
              <a:r>
                <a:rPr lang="pl-PL" sz="1600" dirty="0">
                  <a:solidFill>
                    <a:schemeClr val="accent2">
                      <a:lumMod val="50000"/>
                    </a:schemeClr>
                  </a:solidFill>
                  <a:latin typeface="Consolas"/>
                  <a:cs typeface="Consolas"/>
                </a:rPr>
                <a:t>IL_0004:  stloc.1     // b</a:t>
              </a:r>
            </a:p>
            <a:p>
              <a:r>
                <a:rPr lang="pl-PL" sz="1600" dirty="0">
                  <a:solidFill>
                    <a:schemeClr val="accent2">
                      <a:lumMod val="50000"/>
                    </a:schemeClr>
                  </a:solidFill>
                  <a:latin typeface="Consolas"/>
                  <a:cs typeface="Consolas"/>
                </a:rPr>
                <a:t>IL_0005:  ldc.i4.3    </a:t>
              </a:r>
            </a:p>
            <a:p>
              <a:r>
                <a:rPr lang="pl-PL" sz="1600" dirty="0">
                  <a:solidFill>
                    <a:schemeClr val="accent2">
                      <a:lumMod val="50000"/>
                    </a:schemeClr>
                  </a:solidFill>
                  <a:latin typeface="Consolas"/>
                  <a:cs typeface="Consolas"/>
                </a:rPr>
                <a:t>IL_0006:  stloc.2     // c</a:t>
              </a:r>
            </a:p>
            <a:p>
              <a:r>
                <a:rPr lang="cs-CZ" sz="1600" dirty="0">
                  <a:solidFill>
                    <a:schemeClr val="accent2">
                      <a:lumMod val="50000"/>
                    </a:schemeClr>
                  </a:solidFill>
                  <a:latin typeface="Consolas"/>
                  <a:cs typeface="Consolas"/>
                </a:rPr>
                <a:t>IL_0007:  ldloc.0     // a</a:t>
              </a:r>
            </a:p>
            <a:p>
              <a:r>
                <a:rPr lang="cs-CZ" sz="1600" dirty="0">
                  <a:solidFill>
                    <a:schemeClr val="accent2">
                      <a:lumMod val="50000"/>
                    </a:schemeClr>
                  </a:solidFill>
                  <a:latin typeface="Consolas"/>
                  <a:cs typeface="Consolas"/>
                </a:rPr>
                <a:t>IL_0008:  ldloc.1     // b</a:t>
              </a:r>
            </a:p>
            <a:p>
              <a:r>
                <a:rPr lang="cs-CZ" sz="1600" dirty="0">
                  <a:solidFill>
                    <a:schemeClr val="accent2">
                      <a:lumMod val="50000"/>
                    </a:schemeClr>
                  </a:solidFill>
                  <a:latin typeface="Consolas"/>
                  <a:cs typeface="Consolas"/>
                </a:rPr>
                <a:t>IL_0009:  ldloc.2     // c</a:t>
              </a:r>
            </a:p>
            <a:p>
              <a:r>
                <a:rPr lang="ro-RO" sz="1600" dirty="0">
                  <a:solidFill>
                    <a:schemeClr val="accent2">
                      <a:lumMod val="50000"/>
                    </a:schemeClr>
                  </a:solidFill>
                  <a:latin typeface="Consolas"/>
                  <a:cs typeface="Consolas"/>
                </a:rPr>
                <a:t>IL_000A:  mul         </a:t>
              </a:r>
            </a:p>
            <a:p>
              <a:r>
                <a:rPr lang="en-US" sz="1600" dirty="0">
                  <a:solidFill>
                    <a:schemeClr val="accent2">
                      <a:lumMod val="50000"/>
                    </a:schemeClr>
                  </a:solidFill>
                  <a:latin typeface="Consolas"/>
                  <a:cs typeface="Consolas"/>
                </a:rPr>
                <a:t>IL_000B:  add         </a:t>
              </a:r>
            </a:p>
            <a:p>
              <a:r>
                <a:rPr lang="en-US" sz="1600" dirty="0">
                  <a:solidFill>
                    <a:schemeClr val="accent2">
                      <a:lumMod val="50000"/>
                    </a:schemeClr>
                  </a:solidFill>
                  <a:latin typeface="Consolas"/>
                  <a:cs typeface="Consolas"/>
                </a:rPr>
                <a:t>IL_000C:  stloc.3     // d</a:t>
              </a:r>
            </a:p>
          </p:txBody>
        </p:sp>
        <p:cxnSp>
          <p:nvCxnSpPr>
            <p:cNvPr id="5" name="Straight Arrow Connector 4"/>
            <p:cNvCxnSpPr/>
            <p:nvPr/>
          </p:nvCxnSpPr>
          <p:spPr>
            <a:xfrm>
              <a:off x="2438400" y="3124200"/>
              <a:ext cx="2514600" cy="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2971800" y="2591811"/>
              <a:ext cx="1375698" cy="369332"/>
            </a:xfrm>
            <a:prstGeom prst="rect">
              <a:avLst/>
            </a:prstGeom>
            <a:noFill/>
            <a:effectLst/>
          </p:spPr>
          <p:txBody>
            <a:bodyPr wrap="none" rtlCol="0">
              <a:spAutoFit/>
            </a:bodyPr>
            <a:lstStyle/>
            <a:p>
              <a:pPr algn="ctr"/>
              <a:r>
                <a:rPr lang="en-US" smtClean="0">
                  <a:solidFill>
                    <a:schemeClr val="accent2">
                      <a:lumMod val="50000"/>
                    </a:schemeClr>
                  </a:solidFill>
                  <a:latin typeface="Bradley Hand" charset="0"/>
                  <a:ea typeface="Bradley Hand" charset="0"/>
                  <a:cs typeface="Bradley Hand" charset="0"/>
                </a:rPr>
                <a:t>C# compiler</a:t>
              </a:r>
              <a:endParaRPr lang="en-US" dirty="0">
                <a:solidFill>
                  <a:schemeClr val="accent2">
                    <a:lumMod val="50000"/>
                  </a:schemeClr>
                </a:solidFill>
                <a:latin typeface="Bradley Hand" charset="0"/>
                <a:ea typeface="Bradley Hand" charset="0"/>
                <a:cs typeface="Bradley Hand" charset="0"/>
              </a:endParaRPr>
            </a:p>
          </p:txBody>
        </p:sp>
      </p:grpSp>
    </p:spTree>
    <p:extLst>
      <p:ext uri="{BB962C8B-B14F-4D97-AF65-F5344CB8AC3E}">
        <p14:creationId xmlns:p14="http://schemas.microsoft.com/office/powerpoint/2010/main" val="22280442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7" name="Группа 161"/>
          <p:cNvGrpSpPr/>
          <p:nvPr/>
        </p:nvGrpSpPr>
        <p:grpSpPr>
          <a:xfrm>
            <a:off x="205853" y="762000"/>
            <a:ext cx="8732293" cy="5414506"/>
            <a:chOff x="205853" y="762000"/>
            <a:chExt cx="8732293" cy="5414506"/>
          </a:xfrm>
        </p:grpSpPr>
        <p:grpSp>
          <p:nvGrpSpPr>
            <p:cNvPr id="8" name="Группа 139"/>
            <p:cNvGrpSpPr/>
            <p:nvPr/>
          </p:nvGrpSpPr>
          <p:grpSpPr>
            <a:xfrm>
              <a:off x="205853" y="762000"/>
              <a:ext cx="8732293" cy="5414506"/>
              <a:chOff x="30707" y="772687"/>
              <a:chExt cx="8732293" cy="5414506"/>
            </a:xfrm>
          </p:grpSpPr>
          <p:cxnSp>
            <p:nvCxnSpPr>
              <p:cNvPr id="19" name="Прямая соединительная линия 5"/>
              <p:cNvCxnSpPr/>
              <p:nvPr/>
            </p:nvCxnSpPr>
            <p:spPr>
              <a:xfrm>
                <a:off x="533400" y="3429000"/>
                <a:ext cx="8229600" cy="0"/>
              </a:xfrm>
              <a:prstGeom prst="line">
                <a:avLst/>
              </a:prstGeom>
              <a:ln>
                <a:solidFill>
                  <a:schemeClr val="accent2">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448196" y="1314333"/>
                <a:ext cx="1071126" cy="923330"/>
              </a:xfrm>
              <a:prstGeom prst="rect">
                <a:avLst/>
              </a:prstGeom>
              <a:noFill/>
              <a:effectLst/>
            </p:spPr>
            <p:txBody>
              <a:bodyPr wrap="none" rtlCol="0">
                <a:spAutoFit/>
              </a:bodyPr>
              <a:lstStyle/>
              <a:p>
                <a:pPr algn="ctr"/>
                <a:r>
                  <a:rPr lang="ru-RU" b="1" dirty="0">
                    <a:solidFill>
                      <a:schemeClr val="accent2">
                        <a:lumMod val="50000"/>
                      </a:schemeClr>
                    </a:solidFill>
                    <a:latin typeface="Bradley Hand" charset="0"/>
                    <a:ea typeface="Bradley Hand" charset="0"/>
                    <a:cs typeface="Bradley Hand" charset="0"/>
                  </a:rPr>
                  <a:t> </a:t>
                </a:r>
                <a:r>
                  <a:rPr lang="en-US" b="1" dirty="0">
                    <a:solidFill>
                      <a:schemeClr val="accent2">
                        <a:lumMod val="50000"/>
                      </a:schemeClr>
                    </a:solidFill>
                    <a:latin typeface="Bradley Hand" charset="0"/>
                    <a:ea typeface="Bradley Hand" charset="0"/>
                    <a:cs typeface="Bradley Hand" charset="0"/>
                  </a:rPr>
                  <a:t>Local </a:t>
                </a:r>
              </a:p>
              <a:p>
                <a:pPr algn="ctr"/>
                <a:r>
                  <a:rPr lang="en-US" b="1" dirty="0">
                    <a:solidFill>
                      <a:schemeClr val="accent2">
                        <a:lumMod val="50000"/>
                      </a:schemeClr>
                    </a:solidFill>
                    <a:latin typeface="Bradley Hand" charset="0"/>
                    <a:ea typeface="Bradley Hand" charset="0"/>
                    <a:cs typeface="Bradley Hand" charset="0"/>
                  </a:rPr>
                  <a:t>Variable </a:t>
                </a:r>
              </a:p>
              <a:p>
                <a:pPr algn="ctr"/>
                <a:r>
                  <a:rPr lang="en-US" b="1" dirty="0">
                    <a:solidFill>
                      <a:schemeClr val="accent2">
                        <a:lumMod val="50000"/>
                      </a:schemeClr>
                    </a:solidFill>
                    <a:latin typeface="Bradley Hand" charset="0"/>
                    <a:ea typeface="Bradley Hand" charset="0"/>
                    <a:cs typeface="Bradley Hand" charset="0"/>
                  </a:rPr>
                  <a:t>Slots </a:t>
                </a:r>
              </a:p>
            </p:txBody>
          </p:sp>
          <p:sp>
            <p:nvSpPr>
              <p:cNvPr id="21" name="Rectangle 81"/>
              <p:cNvSpPr/>
              <p:nvPr/>
            </p:nvSpPr>
            <p:spPr>
              <a:xfrm>
                <a:off x="30707" y="4796253"/>
                <a:ext cx="1906107" cy="646331"/>
              </a:xfrm>
              <a:prstGeom prst="rect">
                <a:avLst/>
              </a:prstGeom>
              <a:effectLst/>
            </p:spPr>
            <p:txBody>
              <a:bodyPr wrap="square">
                <a:spAutoFit/>
              </a:bodyPr>
              <a:lstStyle/>
              <a:p>
                <a:pPr algn="ctr"/>
                <a:r>
                  <a:rPr lang="en-US" b="1" dirty="0">
                    <a:solidFill>
                      <a:schemeClr val="accent2">
                        <a:lumMod val="50000"/>
                      </a:schemeClr>
                    </a:solidFill>
                    <a:latin typeface="Bradley Hand" charset="0"/>
                    <a:ea typeface="Bradley Hand" charset="0"/>
                    <a:cs typeface="Bradley Hand" charset="0"/>
                  </a:rPr>
                  <a:t>Evaluation</a:t>
                </a:r>
              </a:p>
              <a:p>
                <a:pPr algn="ctr"/>
                <a:r>
                  <a:rPr lang="en-US" b="1" dirty="0">
                    <a:solidFill>
                      <a:schemeClr val="accent2">
                        <a:lumMod val="50000"/>
                      </a:schemeClr>
                    </a:solidFill>
                    <a:latin typeface="Bradley Hand" charset="0"/>
                    <a:ea typeface="Bradley Hand" charset="0"/>
                    <a:cs typeface="Bradley Hand" charset="0"/>
                  </a:rPr>
                  <a:t>Stack</a:t>
                </a:r>
                <a:endParaRPr lang="en-US" dirty="0">
                  <a:solidFill>
                    <a:schemeClr val="accent2">
                      <a:lumMod val="50000"/>
                    </a:schemeClr>
                  </a:solidFill>
                  <a:latin typeface="Bradley Hand" charset="0"/>
                  <a:ea typeface="Bradley Hand" charset="0"/>
                  <a:cs typeface="Bradley Hand" charset="0"/>
                </a:endParaRPr>
              </a:p>
            </p:txBody>
          </p:sp>
          <p:grpSp>
            <p:nvGrpSpPr>
              <p:cNvPr id="22" name="Группа 29"/>
              <p:cNvGrpSpPr/>
              <p:nvPr/>
            </p:nvGrpSpPr>
            <p:grpSpPr>
              <a:xfrm>
                <a:off x="2055125" y="3709613"/>
                <a:ext cx="984946" cy="1776787"/>
                <a:chOff x="1910654" y="4191000"/>
                <a:chExt cx="984946" cy="1776787"/>
              </a:xfrm>
            </p:grpSpPr>
            <p:cxnSp>
              <p:nvCxnSpPr>
                <p:cNvPr id="81"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3" name="Группа 30"/>
              <p:cNvGrpSpPr/>
              <p:nvPr/>
            </p:nvGrpSpPr>
            <p:grpSpPr>
              <a:xfrm>
                <a:off x="3418794" y="3709612"/>
                <a:ext cx="984946" cy="1776787"/>
                <a:chOff x="1910654" y="4191000"/>
                <a:chExt cx="984946" cy="1776787"/>
              </a:xfrm>
            </p:grpSpPr>
            <p:cxnSp>
              <p:nvCxnSpPr>
                <p:cNvPr id="78"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4" name="Группа 34"/>
              <p:cNvGrpSpPr/>
              <p:nvPr/>
            </p:nvGrpSpPr>
            <p:grpSpPr>
              <a:xfrm>
                <a:off x="4742658" y="3709611"/>
                <a:ext cx="984946" cy="1776787"/>
                <a:chOff x="1910654" y="4191000"/>
                <a:chExt cx="984946" cy="1776787"/>
              </a:xfrm>
            </p:grpSpPr>
            <p:cxnSp>
              <p:nvCxnSpPr>
                <p:cNvPr id="75"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5" name="Группа 38"/>
              <p:cNvGrpSpPr/>
              <p:nvPr/>
            </p:nvGrpSpPr>
            <p:grpSpPr>
              <a:xfrm>
                <a:off x="6066522" y="3709611"/>
                <a:ext cx="984946" cy="1776787"/>
                <a:chOff x="1910654" y="4191000"/>
                <a:chExt cx="984946" cy="1776787"/>
              </a:xfrm>
            </p:grpSpPr>
            <p:cxnSp>
              <p:nvCxnSpPr>
                <p:cNvPr id="72"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6" name="Группа 42"/>
              <p:cNvGrpSpPr/>
              <p:nvPr/>
            </p:nvGrpSpPr>
            <p:grpSpPr>
              <a:xfrm>
                <a:off x="7391523" y="3709610"/>
                <a:ext cx="984946" cy="1776787"/>
                <a:chOff x="1910654" y="4191000"/>
                <a:chExt cx="984946" cy="1776787"/>
              </a:xfrm>
            </p:grpSpPr>
            <p:cxnSp>
              <p:nvCxnSpPr>
                <p:cNvPr id="69"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27" name="Прямоугольник 60"/>
              <p:cNvSpPr/>
              <p:nvPr/>
            </p:nvSpPr>
            <p:spPr>
              <a:xfrm>
                <a:off x="3339932" y="5602418"/>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IL_0001:</a:t>
                </a:r>
                <a:endParaRPr lang="en-US" sz="1600" dirty="0">
                  <a:solidFill>
                    <a:schemeClr val="accent2">
                      <a:lumMod val="50000"/>
                    </a:schemeClr>
                  </a:solidFill>
                  <a:latin typeface="Consolas"/>
                  <a:cs typeface="Consolas"/>
                </a:endParaRPr>
              </a:p>
              <a:p>
                <a:pPr algn="ctr"/>
                <a:r>
                  <a:rPr lang="pl-PL" sz="1600" dirty="0">
                    <a:solidFill>
                      <a:schemeClr val="accent2">
                        <a:lumMod val="50000"/>
                      </a:schemeClr>
                    </a:solidFill>
                    <a:latin typeface="Consolas"/>
                    <a:cs typeface="Consolas"/>
                  </a:rPr>
                  <a:t>ldc.i4.1</a:t>
                </a:r>
                <a:endParaRPr lang="en-US" sz="1600" dirty="0">
                  <a:solidFill>
                    <a:schemeClr val="accent2">
                      <a:lumMod val="50000"/>
                    </a:schemeClr>
                  </a:solidFill>
                </a:endParaRPr>
              </a:p>
            </p:txBody>
          </p:sp>
          <p:grpSp>
            <p:nvGrpSpPr>
              <p:cNvPr id="28" name="Группа 68"/>
              <p:cNvGrpSpPr/>
              <p:nvPr/>
            </p:nvGrpSpPr>
            <p:grpSpPr>
              <a:xfrm>
                <a:off x="1770857" y="783324"/>
                <a:ext cx="1269215" cy="1807476"/>
                <a:chOff x="1770857" y="783324"/>
                <a:chExt cx="1269215" cy="1807476"/>
              </a:xfrm>
            </p:grpSpPr>
            <p:sp>
              <p:nvSpPr>
                <p:cNvPr id="63" name="Прямоугольник 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64" name="Прямоугольник 46"/>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65" name="Прямоугольник 47"/>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66" name="TextBox 65"/>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7" name="TextBox 66"/>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68" name="TextBox 67"/>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sp>
            <p:nvSpPr>
              <p:cNvPr id="29" name="Прямоугольник 104"/>
              <p:cNvSpPr/>
              <p:nvPr/>
            </p:nvSpPr>
            <p:spPr>
              <a:xfrm>
                <a:off x="4700834" y="5602418"/>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IL_0002:</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stloc.0 </a:t>
                </a:r>
                <a:endParaRPr lang="en-US" sz="1600" dirty="0">
                  <a:solidFill>
                    <a:schemeClr val="accent2">
                      <a:lumMod val="50000"/>
                    </a:schemeClr>
                  </a:solidFill>
                </a:endParaRPr>
              </a:p>
            </p:txBody>
          </p:sp>
          <p:sp>
            <p:nvSpPr>
              <p:cNvPr id="30" name="Прямоугольник 105"/>
              <p:cNvSpPr/>
              <p:nvPr/>
            </p:nvSpPr>
            <p:spPr>
              <a:xfrm>
                <a:off x="6011079" y="5602418"/>
                <a:ext cx="1306768" cy="584775"/>
              </a:xfrm>
              <a:prstGeom prst="rect">
                <a:avLst/>
              </a:prstGeom>
            </p:spPr>
            <p:txBody>
              <a:bodyPr wrap="none">
                <a:spAutoFit/>
              </a:bodyPr>
              <a:lstStyle/>
              <a:p>
                <a:r>
                  <a:rPr lang="pl-PL" sz="1600" dirty="0">
                    <a:solidFill>
                      <a:schemeClr val="accent2">
                        <a:lumMod val="50000"/>
                      </a:schemeClr>
                    </a:solidFill>
                    <a:latin typeface="Consolas"/>
                    <a:cs typeface="Consolas"/>
                  </a:rPr>
                  <a:t>IL_0003:  </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ldc.i4.2</a:t>
                </a:r>
                <a:endParaRPr lang="en-US" sz="1600" dirty="0">
                  <a:solidFill>
                    <a:schemeClr val="accent2">
                      <a:lumMod val="50000"/>
                    </a:schemeClr>
                  </a:solidFill>
                </a:endParaRPr>
              </a:p>
            </p:txBody>
          </p:sp>
          <p:sp>
            <p:nvSpPr>
              <p:cNvPr id="31" name="Прямоугольник 106"/>
              <p:cNvSpPr/>
              <p:nvPr/>
            </p:nvSpPr>
            <p:spPr>
              <a:xfrm>
                <a:off x="7290885" y="5602416"/>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IL_0004:</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stloc.1</a:t>
                </a:r>
                <a:endParaRPr lang="en-US" sz="1600" dirty="0">
                  <a:solidFill>
                    <a:schemeClr val="accent2">
                      <a:lumMod val="50000"/>
                    </a:schemeClr>
                  </a:solidFill>
                </a:endParaRPr>
              </a:p>
            </p:txBody>
          </p:sp>
          <p:grpSp>
            <p:nvGrpSpPr>
              <p:cNvPr id="32" name="Группа 108"/>
              <p:cNvGrpSpPr/>
              <p:nvPr/>
            </p:nvGrpSpPr>
            <p:grpSpPr>
              <a:xfrm>
                <a:off x="3134525" y="783324"/>
                <a:ext cx="1269215" cy="1807476"/>
                <a:chOff x="1770857" y="783324"/>
                <a:chExt cx="1269215" cy="1807476"/>
              </a:xfrm>
            </p:grpSpPr>
            <p:sp>
              <p:nvSpPr>
                <p:cNvPr id="57" name="Прямоугольник 10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58" name="Прямоугольник 110"/>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59" name="Прямоугольник 111"/>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60" name="TextBox 59"/>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1" name="TextBox 60"/>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62" name="TextBox 61"/>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3" name="Группа 115"/>
              <p:cNvGrpSpPr/>
              <p:nvPr/>
            </p:nvGrpSpPr>
            <p:grpSpPr>
              <a:xfrm>
                <a:off x="4458389" y="783324"/>
                <a:ext cx="1269215" cy="1807476"/>
                <a:chOff x="1770857" y="783324"/>
                <a:chExt cx="1269215" cy="1807476"/>
              </a:xfrm>
            </p:grpSpPr>
            <p:sp>
              <p:nvSpPr>
                <p:cNvPr id="51" name="Прямоугольник 116"/>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52" name="Прямоугольник 117"/>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53" name="Прямоугольник 118"/>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54" name="TextBox 53"/>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55" name="TextBox 54"/>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6" name="TextBox 55"/>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4" name="Группа 122"/>
              <p:cNvGrpSpPr/>
              <p:nvPr/>
            </p:nvGrpSpPr>
            <p:grpSpPr>
              <a:xfrm>
                <a:off x="5782253" y="785244"/>
                <a:ext cx="1269215" cy="1807476"/>
                <a:chOff x="1770857" y="783324"/>
                <a:chExt cx="1269215" cy="1807476"/>
              </a:xfrm>
            </p:grpSpPr>
            <p:sp>
              <p:nvSpPr>
                <p:cNvPr id="45" name="Прямоугольник 123"/>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46" name="Прямоугольник 124"/>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endParaRPr lang="en-US" dirty="0">
                    <a:solidFill>
                      <a:schemeClr val="accent2">
                        <a:lumMod val="50000"/>
                      </a:schemeClr>
                    </a:solidFill>
                  </a:endParaRPr>
                </a:p>
              </p:txBody>
            </p:sp>
            <p:sp>
              <p:nvSpPr>
                <p:cNvPr id="47" name="Прямоугольник 125"/>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8" name="TextBox 47"/>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9" name="TextBox 48"/>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0" name="TextBox 49"/>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5" name="Группа 129"/>
              <p:cNvGrpSpPr/>
              <p:nvPr/>
            </p:nvGrpSpPr>
            <p:grpSpPr>
              <a:xfrm>
                <a:off x="7107254" y="772687"/>
                <a:ext cx="1269215" cy="1807476"/>
                <a:chOff x="1770857" y="783324"/>
                <a:chExt cx="1269215" cy="1807476"/>
              </a:xfrm>
            </p:grpSpPr>
            <p:sp>
              <p:nvSpPr>
                <p:cNvPr id="39" name="Прямоугольник 130"/>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40" name="Прямоугольник 131"/>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1" name="Прямоугольник 132"/>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2" name="TextBox 41"/>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3" name="TextBox 42"/>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44" name="TextBox 43"/>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sp>
            <p:nvSpPr>
              <p:cNvPr id="36" name="TextBox 35"/>
              <p:cNvSpPr txBox="1"/>
              <p:nvPr/>
            </p:nvSpPr>
            <p:spPr>
              <a:xfrm>
                <a:off x="3806618" y="502770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37" name="TextBox 36"/>
              <p:cNvSpPr txBox="1"/>
              <p:nvPr/>
            </p:nvSpPr>
            <p:spPr>
              <a:xfrm>
                <a:off x="6429973" y="502770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2</a:t>
                </a:r>
              </a:p>
            </p:txBody>
          </p:sp>
          <p:sp>
            <p:nvSpPr>
              <p:cNvPr id="38" name="Прямоугольник 138"/>
              <p:cNvSpPr/>
              <p:nvPr/>
            </p:nvSpPr>
            <p:spPr>
              <a:xfrm>
                <a:off x="1979030" y="5602415"/>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a:t>
                </a:r>
                <a:r>
                  <a:rPr lang="en-US" sz="1600" dirty="0">
                    <a:solidFill>
                      <a:schemeClr val="accent2">
                        <a:lumMod val="50000"/>
                      </a:schemeClr>
                    </a:solidFill>
                    <a:latin typeface="Consolas"/>
                    <a:cs typeface="Consolas"/>
                  </a:rPr>
                  <a:t>0</a:t>
                </a:r>
                <a:r>
                  <a:rPr lang="pl-PL" sz="1600" dirty="0">
                    <a:solidFill>
                      <a:schemeClr val="accent2">
                        <a:lumMod val="50000"/>
                      </a:schemeClr>
                    </a:solidFill>
                    <a:latin typeface="Consolas"/>
                    <a:cs typeface="Consolas"/>
                  </a:rPr>
                  <a:t>:</a:t>
                </a:r>
                <a:endParaRPr lang="en-US" sz="1600" dirty="0">
                  <a:solidFill>
                    <a:schemeClr val="accent2">
                      <a:lumMod val="50000"/>
                    </a:schemeClr>
                  </a:solidFill>
                  <a:latin typeface="Consolas"/>
                  <a:cs typeface="Consolas"/>
                </a:endParaRPr>
              </a:p>
              <a:p>
                <a:pPr algn="ctr"/>
                <a:r>
                  <a:rPr lang="en-US" sz="1600" dirty="0" err="1">
                    <a:solidFill>
                      <a:schemeClr val="accent2">
                        <a:lumMod val="50000"/>
                      </a:schemeClr>
                    </a:solidFill>
                    <a:latin typeface="Consolas"/>
                    <a:cs typeface="Consolas"/>
                  </a:rPr>
                  <a:t>nop</a:t>
                </a:r>
                <a:endParaRPr lang="en-US" sz="1600" dirty="0">
                  <a:solidFill>
                    <a:schemeClr val="accent2">
                      <a:lumMod val="50000"/>
                    </a:schemeClr>
                  </a:solidFill>
                </a:endParaRPr>
              </a:p>
            </p:txBody>
          </p:sp>
        </p:grpSp>
        <p:sp>
          <p:nvSpPr>
            <p:cNvPr id="9" name="Прямоугольник 140"/>
            <p:cNvSpPr/>
            <p:nvPr/>
          </p:nvSpPr>
          <p:spPr>
            <a:xfrm>
              <a:off x="2217790"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0" name="Прямоугольник 142"/>
            <p:cNvSpPr/>
            <p:nvPr/>
          </p:nvSpPr>
          <p:spPr>
            <a:xfrm>
              <a:off x="3581458"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1" name="TextBox 10"/>
            <p:cNvSpPr txBox="1"/>
            <p:nvPr/>
          </p:nvSpPr>
          <p:spPr>
            <a:xfrm>
              <a:off x="3297189"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2" name="Прямоугольник 144"/>
            <p:cNvSpPr/>
            <p:nvPr/>
          </p:nvSpPr>
          <p:spPr>
            <a:xfrm>
              <a:off x="4905322"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3" name="TextBox 12"/>
            <p:cNvSpPr txBox="1"/>
            <p:nvPr/>
          </p:nvSpPr>
          <p:spPr>
            <a:xfrm>
              <a:off x="4621053"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4" name="Прямоугольник 146"/>
            <p:cNvSpPr/>
            <p:nvPr/>
          </p:nvSpPr>
          <p:spPr>
            <a:xfrm>
              <a:off x="6229186" y="280932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5" name="TextBox 14"/>
            <p:cNvSpPr txBox="1"/>
            <p:nvPr/>
          </p:nvSpPr>
          <p:spPr>
            <a:xfrm>
              <a:off x="5944917" y="283571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6" name="Прямоугольник 148"/>
            <p:cNvSpPr/>
            <p:nvPr/>
          </p:nvSpPr>
          <p:spPr>
            <a:xfrm>
              <a:off x="7554187" y="2796768"/>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7" name="TextBox 16"/>
            <p:cNvSpPr txBox="1"/>
            <p:nvPr/>
          </p:nvSpPr>
          <p:spPr>
            <a:xfrm>
              <a:off x="7269918" y="282315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8" name="TextBox 17"/>
            <p:cNvSpPr txBox="1"/>
            <p:nvPr/>
          </p:nvSpPr>
          <p:spPr>
            <a:xfrm>
              <a:off x="1960759" y="284930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grpSp>
    </p:spTree>
    <p:extLst>
      <p:ext uri="{BB962C8B-B14F-4D97-AF65-F5344CB8AC3E}">
        <p14:creationId xmlns:p14="http://schemas.microsoft.com/office/powerpoint/2010/main" val="8443712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3" name="Группа 1"/>
          <p:cNvGrpSpPr/>
          <p:nvPr/>
        </p:nvGrpSpPr>
        <p:grpSpPr>
          <a:xfrm>
            <a:off x="205853" y="762000"/>
            <a:ext cx="8732293" cy="5414506"/>
            <a:chOff x="205853" y="762000"/>
            <a:chExt cx="8732293" cy="5414506"/>
          </a:xfrm>
        </p:grpSpPr>
        <p:grpSp>
          <p:nvGrpSpPr>
            <p:cNvPr id="4" name="Группа 161"/>
            <p:cNvGrpSpPr/>
            <p:nvPr/>
          </p:nvGrpSpPr>
          <p:grpSpPr>
            <a:xfrm>
              <a:off x="205853" y="762000"/>
              <a:ext cx="8732293" cy="4713713"/>
              <a:chOff x="205853" y="762000"/>
              <a:chExt cx="8732293" cy="4713713"/>
            </a:xfrm>
          </p:grpSpPr>
          <p:grpSp>
            <p:nvGrpSpPr>
              <p:cNvPr id="16" name="Группа 139"/>
              <p:cNvGrpSpPr/>
              <p:nvPr/>
            </p:nvGrpSpPr>
            <p:grpSpPr>
              <a:xfrm>
                <a:off x="205853" y="762000"/>
                <a:ext cx="8732293" cy="4713713"/>
                <a:chOff x="30707" y="772687"/>
                <a:chExt cx="8732293" cy="4713713"/>
              </a:xfrm>
            </p:grpSpPr>
            <p:cxnSp>
              <p:nvCxnSpPr>
                <p:cNvPr id="27" name="Прямая соединительная линия 5"/>
                <p:cNvCxnSpPr/>
                <p:nvPr/>
              </p:nvCxnSpPr>
              <p:spPr>
                <a:xfrm>
                  <a:off x="533400" y="3429000"/>
                  <a:ext cx="8229600" cy="0"/>
                </a:xfrm>
                <a:prstGeom prst="line">
                  <a:avLst/>
                </a:prstGeom>
                <a:ln>
                  <a:solidFill>
                    <a:schemeClr val="accent2">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448196" y="1314333"/>
                  <a:ext cx="1071126" cy="923330"/>
                </a:xfrm>
                <a:prstGeom prst="rect">
                  <a:avLst/>
                </a:prstGeom>
                <a:noFill/>
                <a:effectLst/>
              </p:spPr>
              <p:txBody>
                <a:bodyPr wrap="none" rtlCol="0">
                  <a:spAutoFit/>
                </a:bodyPr>
                <a:lstStyle/>
                <a:p>
                  <a:pPr algn="ctr"/>
                  <a:r>
                    <a:rPr lang="ru-RU" dirty="0">
                      <a:solidFill>
                        <a:schemeClr val="accent2">
                          <a:lumMod val="50000"/>
                        </a:schemeClr>
                      </a:solidFill>
                      <a:latin typeface="Bradley Hand" charset="0"/>
                      <a:ea typeface="Bradley Hand" charset="0"/>
                      <a:cs typeface="Bradley Hand" charset="0"/>
                    </a:rPr>
                    <a:t> </a:t>
                  </a:r>
                  <a:r>
                    <a:rPr lang="en-US" dirty="0">
                      <a:solidFill>
                        <a:schemeClr val="accent2">
                          <a:lumMod val="50000"/>
                        </a:schemeClr>
                      </a:solidFill>
                      <a:latin typeface="Bradley Hand" charset="0"/>
                      <a:ea typeface="Bradley Hand" charset="0"/>
                      <a:cs typeface="Bradley Hand" charset="0"/>
                    </a:rPr>
                    <a:t>Local </a:t>
                  </a:r>
                </a:p>
                <a:p>
                  <a:pPr algn="ctr"/>
                  <a:r>
                    <a:rPr lang="en-US" dirty="0">
                      <a:solidFill>
                        <a:schemeClr val="accent2">
                          <a:lumMod val="50000"/>
                        </a:schemeClr>
                      </a:solidFill>
                      <a:latin typeface="Bradley Hand" charset="0"/>
                      <a:ea typeface="Bradley Hand" charset="0"/>
                      <a:cs typeface="Bradley Hand" charset="0"/>
                    </a:rPr>
                    <a:t>Variable </a:t>
                  </a:r>
                </a:p>
                <a:p>
                  <a:pPr algn="ctr"/>
                  <a:r>
                    <a:rPr lang="en-US" dirty="0">
                      <a:solidFill>
                        <a:schemeClr val="accent2">
                          <a:lumMod val="50000"/>
                        </a:schemeClr>
                      </a:solidFill>
                      <a:latin typeface="Bradley Hand" charset="0"/>
                      <a:ea typeface="Bradley Hand" charset="0"/>
                      <a:cs typeface="Bradley Hand" charset="0"/>
                    </a:rPr>
                    <a:t>Slots </a:t>
                  </a:r>
                </a:p>
              </p:txBody>
            </p:sp>
            <p:sp>
              <p:nvSpPr>
                <p:cNvPr id="29" name="Rectangle 81"/>
                <p:cNvSpPr/>
                <p:nvPr/>
              </p:nvSpPr>
              <p:spPr>
                <a:xfrm>
                  <a:off x="30707" y="4796253"/>
                  <a:ext cx="1906107" cy="646331"/>
                </a:xfrm>
                <a:prstGeom prst="rect">
                  <a:avLst/>
                </a:prstGeom>
                <a:effectLst/>
              </p:spPr>
              <p:txBody>
                <a:bodyPr wrap="square">
                  <a:spAutoFit/>
                </a:bodyPr>
                <a:lstStyle/>
                <a:p>
                  <a:pPr algn="ctr"/>
                  <a:r>
                    <a:rPr lang="en-US" dirty="0">
                      <a:solidFill>
                        <a:schemeClr val="accent2">
                          <a:lumMod val="50000"/>
                        </a:schemeClr>
                      </a:solidFill>
                      <a:latin typeface="Bradley Hand" charset="0"/>
                      <a:ea typeface="Bradley Hand" charset="0"/>
                      <a:cs typeface="Bradley Hand" charset="0"/>
                    </a:rPr>
                    <a:t>Evaluation</a:t>
                  </a:r>
                </a:p>
                <a:p>
                  <a:pPr algn="ctr"/>
                  <a:r>
                    <a:rPr lang="en-US" dirty="0">
                      <a:solidFill>
                        <a:schemeClr val="accent2">
                          <a:lumMod val="50000"/>
                        </a:schemeClr>
                      </a:solidFill>
                      <a:latin typeface="Bradley Hand" charset="0"/>
                      <a:ea typeface="Bradley Hand" charset="0"/>
                      <a:cs typeface="Bradley Hand" charset="0"/>
                    </a:rPr>
                    <a:t>Stack</a:t>
                  </a:r>
                </a:p>
              </p:txBody>
            </p:sp>
            <p:grpSp>
              <p:nvGrpSpPr>
                <p:cNvPr id="30" name="Группа 29"/>
                <p:cNvGrpSpPr/>
                <p:nvPr/>
              </p:nvGrpSpPr>
              <p:grpSpPr>
                <a:xfrm>
                  <a:off x="2055125" y="3709613"/>
                  <a:ext cx="984946" cy="1776787"/>
                  <a:chOff x="1910654" y="4191000"/>
                  <a:chExt cx="984946" cy="1776787"/>
                </a:xfrm>
              </p:grpSpPr>
              <p:cxnSp>
                <p:nvCxnSpPr>
                  <p:cNvPr id="83"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1" name="Группа 30"/>
                <p:cNvGrpSpPr/>
                <p:nvPr/>
              </p:nvGrpSpPr>
              <p:grpSpPr>
                <a:xfrm>
                  <a:off x="3418794" y="3709612"/>
                  <a:ext cx="984946" cy="1776787"/>
                  <a:chOff x="1910654" y="4191000"/>
                  <a:chExt cx="984946" cy="1776787"/>
                </a:xfrm>
              </p:grpSpPr>
              <p:cxnSp>
                <p:nvCxnSpPr>
                  <p:cNvPr id="80"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2" name="Группа 34"/>
                <p:cNvGrpSpPr/>
                <p:nvPr/>
              </p:nvGrpSpPr>
              <p:grpSpPr>
                <a:xfrm>
                  <a:off x="4742658" y="3709611"/>
                  <a:ext cx="984946" cy="1776787"/>
                  <a:chOff x="1910654" y="4191000"/>
                  <a:chExt cx="984946" cy="1776787"/>
                </a:xfrm>
              </p:grpSpPr>
              <p:cxnSp>
                <p:nvCxnSpPr>
                  <p:cNvPr id="77"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3" name="Группа 38"/>
                <p:cNvGrpSpPr/>
                <p:nvPr/>
              </p:nvGrpSpPr>
              <p:grpSpPr>
                <a:xfrm>
                  <a:off x="6066522" y="3709611"/>
                  <a:ext cx="984946" cy="1776787"/>
                  <a:chOff x="1910654" y="4191000"/>
                  <a:chExt cx="984946" cy="1776787"/>
                </a:xfrm>
              </p:grpSpPr>
              <p:cxnSp>
                <p:nvCxnSpPr>
                  <p:cNvPr id="74"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4" name="Группа 42"/>
                <p:cNvGrpSpPr/>
                <p:nvPr/>
              </p:nvGrpSpPr>
              <p:grpSpPr>
                <a:xfrm>
                  <a:off x="7391523" y="3709610"/>
                  <a:ext cx="984946" cy="1776787"/>
                  <a:chOff x="1910654" y="4191000"/>
                  <a:chExt cx="984946" cy="1776787"/>
                </a:xfrm>
              </p:grpSpPr>
              <p:cxnSp>
                <p:nvCxnSpPr>
                  <p:cNvPr id="71"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5" name="Группа 68"/>
                <p:cNvGrpSpPr/>
                <p:nvPr/>
              </p:nvGrpSpPr>
              <p:grpSpPr>
                <a:xfrm>
                  <a:off x="1770857" y="783324"/>
                  <a:ext cx="1269215" cy="1807476"/>
                  <a:chOff x="1770857" y="783324"/>
                  <a:chExt cx="1269215" cy="1807476"/>
                </a:xfrm>
              </p:grpSpPr>
              <p:sp>
                <p:nvSpPr>
                  <p:cNvPr id="65" name="Прямоугольник 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66" name="Прямоугольник 46"/>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67" name="Прямоугольник 47"/>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68" name="TextBox 67"/>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9" name="TextBox 68"/>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70" name="TextBox 69"/>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6" name="Группа 108"/>
                <p:cNvGrpSpPr/>
                <p:nvPr/>
              </p:nvGrpSpPr>
              <p:grpSpPr>
                <a:xfrm>
                  <a:off x="3134525" y="783324"/>
                  <a:ext cx="1269215" cy="1807476"/>
                  <a:chOff x="1770857" y="783324"/>
                  <a:chExt cx="1269215" cy="1807476"/>
                </a:xfrm>
              </p:grpSpPr>
              <p:sp>
                <p:nvSpPr>
                  <p:cNvPr id="59" name="Прямоугольник 10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60" name="Прямоугольник 110"/>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61" name="Прямоугольник 111"/>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62" name="TextBox 61"/>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63" name="TextBox 62"/>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64" name="TextBox 63"/>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7" name="Группа 115"/>
                <p:cNvGrpSpPr/>
                <p:nvPr/>
              </p:nvGrpSpPr>
              <p:grpSpPr>
                <a:xfrm>
                  <a:off x="4458389" y="783324"/>
                  <a:ext cx="1269215" cy="1807476"/>
                  <a:chOff x="1770857" y="783324"/>
                  <a:chExt cx="1269215" cy="1807476"/>
                </a:xfrm>
              </p:grpSpPr>
              <p:sp>
                <p:nvSpPr>
                  <p:cNvPr id="53" name="Прямоугольник 116"/>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54" name="Прямоугольник 117"/>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55" name="Прямоугольник 118"/>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56" name="TextBox 55"/>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57" name="TextBox 56"/>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8" name="TextBox 57"/>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8" name="Группа 122"/>
                <p:cNvGrpSpPr/>
                <p:nvPr/>
              </p:nvGrpSpPr>
              <p:grpSpPr>
                <a:xfrm>
                  <a:off x="5782253" y="785244"/>
                  <a:ext cx="1269215" cy="1807476"/>
                  <a:chOff x="1770857" y="783324"/>
                  <a:chExt cx="1269215" cy="1807476"/>
                </a:xfrm>
              </p:grpSpPr>
              <p:sp>
                <p:nvSpPr>
                  <p:cNvPr id="47" name="Прямоугольник 123"/>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48" name="Прямоугольник 124"/>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9" name="Прямоугольник 125"/>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50" name="TextBox 49"/>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51" name="TextBox 50"/>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52" name="TextBox 51"/>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39" name="Группа 129"/>
                <p:cNvGrpSpPr/>
                <p:nvPr/>
              </p:nvGrpSpPr>
              <p:grpSpPr>
                <a:xfrm>
                  <a:off x="7107254" y="772687"/>
                  <a:ext cx="1269215" cy="1807476"/>
                  <a:chOff x="1770857" y="783324"/>
                  <a:chExt cx="1269215" cy="1807476"/>
                </a:xfrm>
              </p:grpSpPr>
              <p:sp>
                <p:nvSpPr>
                  <p:cNvPr id="41" name="Прямоугольник 130"/>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42" name="Прямоугольник 131"/>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3" name="Прямоугольник 132"/>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4" name="TextBox 43"/>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5" name="TextBox 44"/>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46" name="TextBox 45"/>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sp>
              <p:nvSpPr>
                <p:cNvPr id="40" name="TextBox 39"/>
                <p:cNvSpPr txBox="1"/>
                <p:nvPr/>
              </p:nvSpPr>
              <p:spPr>
                <a:xfrm>
                  <a:off x="6429973" y="502770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grpSp>
          <p:sp>
            <p:nvSpPr>
              <p:cNvPr id="17" name="Прямоугольник 140"/>
              <p:cNvSpPr/>
              <p:nvPr/>
            </p:nvSpPr>
            <p:spPr>
              <a:xfrm>
                <a:off x="2217790"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8" name="Прямоугольник 142"/>
              <p:cNvSpPr/>
              <p:nvPr/>
            </p:nvSpPr>
            <p:spPr>
              <a:xfrm>
                <a:off x="3581458"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9" name="TextBox 18"/>
              <p:cNvSpPr txBox="1"/>
              <p:nvPr/>
            </p:nvSpPr>
            <p:spPr>
              <a:xfrm>
                <a:off x="3297189"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0" name="Прямоугольник 144"/>
              <p:cNvSpPr/>
              <p:nvPr/>
            </p:nvSpPr>
            <p:spPr>
              <a:xfrm>
                <a:off x="4905322"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21" name="TextBox 20"/>
              <p:cNvSpPr txBox="1"/>
              <p:nvPr/>
            </p:nvSpPr>
            <p:spPr>
              <a:xfrm>
                <a:off x="4621053"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2" name="Прямоугольник 146"/>
              <p:cNvSpPr/>
              <p:nvPr/>
            </p:nvSpPr>
            <p:spPr>
              <a:xfrm>
                <a:off x="6229186" y="280932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23" name="TextBox 22"/>
              <p:cNvSpPr txBox="1"/>
              <p:nvPr/>
            </p:nvSpPr>
            <p:spPr>
              <a:xfrm>
                <a:off x="5944917" y="283571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4" name="Прямоугольник 148"/>
              <p:cNvSpPr/>
              <p:nvPr/>
            </p:nvSpPr>
            <p:spPr>
              <a:xfrm>
                <a:off x="7554187" y="2796768"/>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25" name="TextBox 24"/>
              <p:cNvSpPr txBox="1"/>
              <p:nvPr/>
            </p:nvSpPr>
            <p:spPr>
              <a:xfrm>
                <a:off x="7269918" y="2823159"/>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26" name="TextBox 25"/>
              <p:cNvSpPr txBox="1"/>
              <p:nvPr/>
            </p:nvSpPr>
            <p:spPr>
              <a:xfrm>
                <a:off x="1960759" y="284930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grpSp>
        <p:sp>
          <p:nvSpPr>
            <p:cNvPr id="5" name="TextBox 4"/>
            <p:cNvSpPr txBox="1"/>
            <p:nvPr/>
          </p:nvSpPr>
          <p:spPr>
            <a:xfrm>
              <a:off x="2577244"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3</a:t>
              </a:r>
            </a:p>
          </p:txBody>
        </p:sp>
        <p:sp>
          <p:nvSpPr>
            <p:cNvPr id="6" name="Прямоугольник 80"/>
            <p:cNvSpPr/>
            <p:nvPr/>
          </p:nvSpPr>
          <p:spPr>
            <a:xfrm>
              <a:off x="3515078" y="5591731"/>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IL_0006:</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stloc.2</a:t>
              </a:r>
              <a:endParaRPr lang="en-US" sz="1600" dirty="0">
                <a:solidFill>
                  <a:schemeClr val="accent2">
                    <a:lumMod val="50000"/>
                  </a:schemeClr>
                </a:solidFill>
              </a:endParaRPr>
            </a:p>
          </p:txBody>
        </p:sp>
        <p:sp>
          <p:nvSpPr>
            <p:cNvPr id="7" name="Прямоугольник 81"/>
            <p:cNvSpPr/>
            <p:nvPr/>
          </p:nvSpPr>
          <p:spPr>
            <a:xfrm>
              <a:off x="4875980" y="5591731"/>
              <a:ext cx="1082348" cy="584775"/>
            </a:xfrm>
            <a:prstGeom prst="rect">
              <a:avLst/>
            </a:prstGeom>
          </p:spPr>
          <p:txBody>
            <a:bodyPr wrap="none">
              <a:spAutoFit/>
            </a:bodyPr>
            <a:lstStyle/>
            <a:p>
              <a:r>
                <a:rPr lang="cs-CZ" sz="1600" dirty="0">
                  <a:solidFill>
                    <a:schemeClr val="accent2">
                      <a:lumMod val="50000"/>
                    </a:schemeClr>
                  </a:solidFill>
                  <a:latin typeface="Consolas"/>
                  <a:cs typeface="Consolas"/>
                </a:rPr>
                <a:t>IL_0007:</a:t>
              </a:r>
              <a:endParaRPr lang="en-US" sz="1600" dirty="0">
                <a:solidFill>
                  <a:schemeClr val="accent2">
                    <a:lumMod val="50000"/>
                  </a:schemeClr>
                </a:solidFill>
                <a:latin typeface="Consolas"/>
                <a:cs typeface="Consolas"/>
              </a:endParaRPr>
            </a:p>
            <a:p>
              <a:r>
                <a:rPr lang="cs-CZ" sz="1600" dirty="0">
                  <a:solidFill>
                    <a:schemeClr val="accent2">
                      <a:lumMod val="50000"/>
                    </a:schemeClr>
                  </a:solidFill>
                  <a:latin typeface="Consolas"/>
                  <a:cs typeface="Consolas"/>
                </a:rPr>
                <a:t>ldloc.0</a:t>
              </a:r>
              <a:endParaRPr lang="en-US" sz="1600" dirty="0">
                <a:solidFill>
                  <a:schemeClr val="accent2">
                    <a:lumMod val="50000"/>
                  </a:schemeClr>
                </a:solidFill>
              </a:endParaRPr>
            </a:p>
          </p:txBody>
        </p:sp>
        <p:sp>
          <p:nvSpPr>
            <p:cNvPr id="8" name="Прямоугольник 82"/>
            <p:cNvSpPr/>
            <p:nvPr/>
          </p:nvSpPr>
          <p:spPr>
            <a:xfrm>
              <a:off x="6186225" y="5591731"/>
              <a:ext cx="1082348" cy="584775"/>
            </a:xfrm>
            <a:prstGeom prst="rect">
              <a:avLst/>
            </a:prstGeom>
          </p:spPr>
          <p:txBody>
            <a:bodyPr wrap="none">
              <a:spAutoFit/>
            </a:bodyPr>
            <a:lstStyle/>
            <a:p>
              <a:r>
                <a:rPr lang="cs-CZ" sz="1600" dirty="0">
                  <a:solidFill>
                    <a:schemeClr val="accent2">
                      <a:lumMod val="50000"/>
                    </a:schemeClr>
                  </a:solidFill>
                  <a:latin typeface="Consolas"/>
                  <a:cs typeface="Consolas"/>
                </a:rPr>
                <a:t>IL_0008:</a:t>
              </a:r>
              <a:endParaRPr lang="en-US" sz="1600" dirty="0">
                <a:solidFill>
                  <a:schemeClr val="accent2">
                    <a:lumMod val="50000"/>
                  </a:schemeClr>
                </a:solidFill>
                <a:latin typeface="Consolas"/>
                <a:cs typeface="Consolas"/>
              </a:endParaRPr>
            </a:p>
            <a:p>
              <a:r>
                <a:rPr lang="cs-CZ" sz="1600" dirty="0">
                  <a:solidFill>
                    <a:schemeClr val="accent2">
                      <a:lumMod val="50000"/>
                    </a:schemeClr>
                  </a:solidFill>
                  <a:latin typeface="Consolas"/>
                  <a:cs typeface="Consolas"/>
                </a:rPr>
                <a:t>ldloc.1</a:t>
              </a:r>
              <a:endParaRPr lang="en-US" sz="1600" dirty="0">
                <a:solidFill>
                  <a:schemeClr val="accent2">
                    <a:lumMod val="50000"/>
                  </a:schemeClr>
                </a:solidFill>
              </a:endParaRPr>
            </a:p>
          </p:txBody>
        </p:sp>
        <p:sp>
          <p:nvSpPr>
            <p:cNvPr id="9" name="Прямоугольник 83"/>
            <p:cNvSpPr/>
            <p:nvPr/>
          </p:nvSpPr>
          <p:spPr>
            <a:xfrm>
              <a:off x="7466031" y="5591729"/>
              <a:ext cx="1082348" cy="584775"/>
            </a:xfrm>
            <a:prstGeom prst="rect">
              <a:avLst/>
            </a:prstGeom>
          </p:spPr>
          <p:txBody>
            <a:bodyPr wrap="none">
              <a:spAutoFit/>
            </a:bodyPr>
            <a:lstStyle/>
            <a:p>
              <a:r>
                <a:rPr lang="cs-CZ" sz="1600" dirty="0">
                  <a:solidFill>
                    <a:schemeClr val="accent2">
                      <a:lumMod val="50000"/>
                    </a:schemeClr>
                  </a:solidFill>
                  <a:latin typeface="Consolas"/>
                  <a:cs typeface="Consolas"/>
                </a:rPr>
                <a:t>IL_0009:</a:t>
              </a:r>
              <a:endParaRPr lang="en-US" sz="1600" dirty="0">
                <a:solidFill>
                  <a:schemeClr val="accent2">
                    <a:lumMod val="50000"/>
                  </a:schemeClr>
                </a:solidFill>
                <a:latin typeface="Consolas"/>
                <a:cs typeface="Consolas"/>
              </a:endParaRPr>
            </a:p>
            <a:p>
              <a:r>
                <a:rPr lang="cs-CZ" sz="1600" dirty="0">
                  <a:solidFill>
                    <a:schemeClr val="accent2">
                      <a:lumMod val="50000"/>
                    </a:schemeClr>
                  </a:solidFill>
                  <a:latin typeface="Consolas"/>
                  <a:cs typeface="Consolas"/>
                </a:rPr>
                <a:t>ldloc.2</a:t>
              </a:r>
              <a:endParaRPr lang="en-US" sz="1600" dirty="0">
                <a:solidFill>
                  <a:schemeClr val="accent2">
                    <a:lumMod val="50000"/>
                  </a:schemeClr>
                </a:solidFill>
              </a:endParaRPr>
            </a:p>
          </p:txBody>
        </p:sp>
        <p:sp>
          <p:nvSpPr>
            <p:cNvPr id="10" name="Прямоугольник 84"/>
            <p:cNvSpPr/>
            <p:nvPr/>
          </p:nvSpPr>
          <p:spPr>
            <a:xfrm>
              <a:off x="2154176" y="5591728"/>
              <a:ext cx="1082348" cy="584775"/>
            </a:xfrm>
            <a:prstGeom prst="rect">
              <a:avLst/>
            </a:prstGeom>
          </p:spPr>
          <p:txBody>
            <a:bodyPr wrap="none">
              <a:spAutoFit/>
            </a:bodyPr>
            <a:lstStyle/>
            <a:p>
              <a:r>
                <a:rPr lang="pl-PL" sz="1600" dirty="0">
                  <a:solidFill>
                    <a:schemeClr val="accent2">
                      <a:lumMod val="50000"/>
                    </a:schemeClr>
                  </a:solidFill>
                  <a:latin typeface="Consolas"/>
                  <a:cs typeface="Consolas"/>
                </a:rPr>
                <a:t>IL_0005:</a:t>
              </a:r>
              <a:endParaRPr lang="en-US" sz="1600" dirty="0">
                <a:solidFill>
                  <a:schemeClr val="accent2">
                    <a:lumMod val="50000"/>
                  </a:schemeClr>
                </a:solidFill>
                <a:latin typeface="Consolas"/>
                <a:cs typeface="Consolas"/>
              </a:endParaRPr>
            </a:p>
            <a:p>
              <a:r>
                <a:rPr lang="pl-PL" sz="1600" dirty="0">
                  <a:solidFill>
                    <a:schemeClr val="accent2">
                      <a:lumMod val="50000"/>
                    </a:schemeClr>
                  </a:solidFill>
                  <a:latin typeface="Consolas"/>
                  <a:cs typeface="Consolas"/>
                </a:rPr>
                <a:t>ldc.i4.3</a:t>
              </a:r>
              <a:endParaRPr lang="en-US" sz="1600" dirty="0">
                <a:solidFill>
                  <a:schemeClr val="accent2">
                    <a:lumMod val="50000"/>
                  </a:schemeClr>
                </a:solidFill>
              </a:endParaRPr>
            </a:p>
          </p:txBody>
        </p:sp>
        <p:sp>
          <p:nvSpPr>
            <p:cNvPr id="11" name="TextBox 10"/>
            <p:cNvSpPr txBox="1"/>
            <p:nvPr/>
          </p:nvSpPr>
          <p:spPr>
            <a:xfrm>
              <a:off x="5267513"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12" name="TextBox 11"/>
            <p:cNvSpPr txBox="1"/>
            <p:nvPr/>
          </p:nvSpPr>
          <p:spPr>
            <a:xfrm>
              <a:off x="6597233" y="452288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2</a:t>
              </a:r>
            </a:p>
          </p:txBody>
        </p:sp>
        <p:sp>
          <p:nvSpPr>
            <p:cNvPr id="13" name="TextBox 12"/>
            <p:cNvSpPr txBox="1"/>
            <p:nvPr/>
          </p:nvSpPr>
          <p:spPr>
            <a:xfrm>
              <a:off x="7928901"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14" name="TextBox 13"/>
            <p:cNvSpPr txBox="1"/>
            <p:nvPr/>
          </p:nvSpPr>
          <p:spPr>
            <a:xfrm>
              <a:off x="7923342" y="452288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2</a:t>
              </a:r>
            </a:p>
          </p:txBody>
        </p:sp>
        <p:sp>
          <p:nvSpPr>
            <p:cNvPr id="15" name="TextBox 14"/>
            <p:cNvSpPr txBox="1"/>
            <p:nvPr/>
          </p:nvSpPr>
          <p:spPr>
            <a:xfrm>
              <a:off x="7923342" y="4050268"/>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3</a:t>
              </a:r>
            </a:p>
          </p:txBody>
        </p:sp>
      </p:grpSp>
    </p:spTree>
    <p:extLst>
      <p:ext uri="{BB962C8B-B14F-4D97-AF65-F5344CB8AC3E}">
        <p14:creationId xmlns:p14="http://schemas.microsoft.com/office/powerpoint/2010/main" val="15452520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3" name="Группа 1"/>
          <p:cNvGrpSpPr/>
          <p:nvPr/>
        </p:nvGrpSpPr>
        <p:grpSpPr>
          <a:xfrm>
            <a:off x="205853" y="772637"/>
            <a:ext cx="8732293" cy="5403869"/>
            <a:chOff x="205853" y="772637"/>
            <a:chExt cx="8732293" cy="5403869"/>
          </a:xfrm>
        </p:grpSpPr>
        <p:grpSp>
          <p:nvGrpSpPr>
            <p:cNvPr id="4" name="Группа 161"/>
            <p:cNvGrpSpPr/>
            <p:nvPr/>
          </p:nvGrpSpPr>
          <p:grpSpPr>
            <a:xfrm>
              <a:off x="205853" y="772637"/>
              <a:ext cx="8732293" cy="4703076"/>
              <a:chOff x="205853" y="772637"/>
              <a:chExt cx="8732293" cy="4703076"/>
            </a:xfrm>
          </p:grpSpPr>
          <p:grpSp>
            <p:nvGrpSpPr>
              <p:cNvPr id="11" name="Группа 139"/>
              <p:cNvGrpSpPr/>
              <p:nvPr/>
            </p:nvGrpSpPr>
            <p:grpSpPr>
              <a:xfrm>
                <a:off x="205853" y="772637"/>
                <a:ext cx="8732293" cy="4703076"/>
                <a:chOff x="30707" y="783324"/>
                <a:chExt cx="8732293" cy="4703076"/>
              </a:xfrm>
            </p:grpSpPr>
            <p:cxnSp>
              <p:nvCxnSpPr>
                <p:cNvPr id="18" name="Прямая соединительная линия 5"/>
                <p:cNvCxnSpPr/>
                <p:nvPr/>
              </p:nvCxnSpPr>
              <p:spPr>
                <a:xfrm>
                  <a:off x="533400" y="3429000"/>
                  <a:ext cx="8229600" cy="0"/>
                </a:xfrm>
                <a:prstGeom prst="line">
                  <a:avLst/>
                </a:prstGeom>
                <a:ln>
                  <a:solidFill>
                    <a:schemeClr val="accent2">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48196" y="1314333"/>
                  <a:ext cx="1071126" cy="923330"/>
                </a:xfrm>
                <a:prstGeom prst="rect">
                  <a:avLst/>
                </a:prstGeom>
                <a:noFill/>
                <a:effectLst/>
              </p:spPr>
              <p:txBody>
                <a:bodyPr wrap="none" rtlCol="0">
                  <a:spAutoFit/>
                </a:bodyPr>
                <a:lstStyle/>
                <a:p>
                  <a:pPr algn="ctr"/>
                  <a:r>
                    <a:rPr lang="ru-RU" dirty="0">
                      <a:solidFill>
                        <a:schemeClr val="accent2">
                          <a:lumMod val="50000"/>
                        </a:schemeClr>
                      </a:solidFill>
                      <a:latin typeface="Bradley Hand" charset="0"/>
                      <a:ea typeface="Bradley Hand" charset="0"/>
                      <a:cs typeface="Bradley Hand" charset="0"/>
                    </a:rPr>
                    <a:t> </a:t>
                  </a:r>
                  <a:r>
                    <a:rPr lang="en-US" dirty="0">
                      <a:solidFill>
                        <a:schemeClr val="accent2">
                          <a:lumMod val="50000"/>
                        </a:schemeClr>
                      </a:solidFill>
                      <a:latin typeface="Bradley Hand" charset="0"/>
                      <a:ea typeface="Bradley Hand" charset="0"/>
                      <a:cs typeface="Bradley Hand" charset="0"/>
                    </a:rPr>
                    <a:t>Local </a:t>
                  </a:r>
                </a:p>
                <a:p>
                  <a:pPr algn="ctr"/>
                  <a:r>
                    <a:rPr lang="en-US" dirty="0">
                      <a:solidFill>
                        <a:schemeClr val="accent2">
                          <a:lumMod val="50000"/>
                        </a:schemeClr>
                      </a:solidFill>
                      <a:latin typeface="Bradley Hand" charset="0"/>
                      <a:ea typeface="Bradley Hand" charset="0"/>
                      <a:cs typeface="Bradley Hand" charset="0"/>
                    </a:rPr>
                    <a:t>Variable </a:t>
                  </a:r>
                </a:p>
                <a:p>
                  <a:pPr algn="ctr"/>
                  <a:r>
                    <a:rPr lang="en-US" dirty="0">
                      <a:solidFill>
                        <a:schemeClr val="accent2">
                          <a:lumMod val="50000"/>
                        </a:schemeClr>
                      </a:solidFill>
                      <a:latin typeface="Bradley Hand" charset="0"/>
                      <a:ea typeface="Bradley Hand" charset="0"/>
                      <a:cs typeface="Bradley Hand" charset="0"/>
                    </a:rPr>
                    <a:t>Slots </a:t>
                  </a:r>
                </a:p>
              </p:txBody>
            </p:sp>
            <p:sp>
              <p:nvSpPr>
                <p:cNvPr id="20" name="Rectangle 81"/>
                <p:cNvSpPr/>
                <p:nvPr/>
              </p:nvSpPr>
              <p:spPr>
                <a:xfrm>
                  <a:off x="30707" y="4796253"/>
                  <a:ext cx="1906107" cy="646331"/>
                </a:xfrm>
                <a:prstGeom prst="rect">
                  <a:avLst/>
                </a:prstGeom>
                <a:effectLst/>
              </p:spPr>
              <p:txBody>
                <a:bodyPr wrap="square">
                  <a:spAutoFit/>
                </a:bodyPr>
                <a:lstStyle/>
                <a:p>
                  <a:pPr algn="ctr"/>
                  <a:r>
                    <a:rPr lang="en-US" dirty="0">
                      <a:solidFill>
                        <a:schemeClr val="accent2">
                          <a:lumMod val="50000"/>
                        </a:schemeClr>
                      </a:solidFill>
                      <a:latin typeface="Bradley Hand" charset="0"/>
                      <a:ea typeface="Bradley Hand" charset="0"/>
                      <a:cs typeface="Bradley Hand" charset="0"/>
                    </a:rPr>
                    <a:t>Evaluation</a:t>
                  </a:r>
                </a:p>
                <a:p>
                  <a:pPr algn="ctr"/>
                  <a:r>
                    <a:rPr lang="en-US" dirty="0">
                      <a:solidFill>
                        <a:schemeClr val="accent2">
                          <a:lumMod val="50000"/>
                        </a:schemeClr>
                      </a:solidFill>
                      <a:latin typeface="Bradley Hand" charset="0"/>
                      <a:ea typeface="Bradley Hand" charset="0"/>
                      <a:cs typeface="Bradley Hand" charset="0"/>
                    </a:rPr>
                    <a:t>Stack</a:t>
                  </a:r>
                </a:p>
              </p:txBody>
            </p:sp>
            <p:grpSp>
              <p:nvGrpSpPr>
                <p:cNvPr id="21" name="Группа 29"/>
                <p:cNvGrpSpPr/>
                <p:nvPr/>
              </p:nvGrpSpPr>
              <p:grpSpPr>
                <a:xfrm>
                  <a:off x="2055125" y="3709613"/>
                  <a:ext cx="984946" cy="1776787"/>
                  <a:chOff x="1910654" y="4191000"/>
                  <a:chExt cx="984946" cy="1776787"/>
                </a:xfrm>
              </p:grpSpPr>
              <p:cxnSp>
                <p:nvCxnSpPr>
                  <p:cNvPr id="51"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2" name="Группа 30"/>
                <p:cNvGrpSpPr/>
                <p:nvPr/>
              </p:nvGrpSpPr>
              <p:grpSpPr>
                <a:xfrm>
                  <a:off x="3418794" y="3709612"/>
                  <a:ext cx="984946" cy="1776787"/>
                  <a:chOff x="1910654" y="4191000"/>
                  <a:chExt cx="984946" cy="1776787"/>
                </a:xfrm>
              </p:grpSpPr>
              <p:cxnSp>
                <p:nvCxnSpPr>
                  <p:cNvPr id="48"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3" name="Группа 34"/>
                <p:cNvGrpSpPr/>
                <p:nvPr/>
              </p:nvGrpSpPr>
              <p:grpSpPr>
                <a:xfrm>
                  <a:off x="4742658" y="3709611"/>
                  <a:ext cx="984946" cy="1776787"/>
                  <a:chOff x="1910654" y="4191000"/>
                  <a:chExt cx="984946" cy="1776787"/>
                </a:xfrm>
              </p:grpSpPr>
              <p:cxnSp>
                <p:nvCxnSpPr>
                  <p:cNvPr id="45" name="Straight Connector 4"/>
                  <p:cNvCxnSpPr/>
                  <p:nvPr/>
                </p:nvCxnSpPr>
                <p:spPr>
                  <a:xfrm>
                    <a:off x="1910654" y="4191000"/>
                    <a:ext cx="1" cy="1776786"/>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5"/>
                  <p:cNvCxnSpPr/>
                  <p:nvPr/>
                </p:nvCxnSpPr>
                <p:spPr>
                  <a:xfrm>
                    <a:off x="2895600" y="4191000"/>
                    <a:ext cx="0" cy="1776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6"/>
                  <p:cNvCxnSpPr/>
                  <p:nvPr/>
                </p:nvCxnSpPr>
                <p:spPr>
                  <a:xfrm>
                    <a:off x="1910654" y="5967786"/>
                    <a:ext cx="98494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4" name="Группа 68"/>
                <p:cNvGrpSpPr/>
                <p:nvPr/>
              </p:nvGrpSpPr>
              <p:grpSpPr>
                <a:xfrm>
                  <a:off x="1770857" y="783324"/>
                  <a:ext cx="1269215" cy="1807476"/>
                  <a:chOff x="1770857" y="783324"/>
                  <a:chExt cx="1269215" cy="1807476"/>
                </a:xfrm>
              </p:grpSpPr>
              <p:sp>
                <p:nvSpPr>
                  <p:cNvPr id="39" name="Прямоугольник 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2">
                            <a:lumMod val="50000"/>
                          </a:schemeClr>
                        </a:solidFill>
                        <a:latin typeface="Consolas" panose="020B0609020204030204" pitchFamily="49" charset="0"/>
                        <a:cs typeface="Consolas" panose="020B0609020204030204" pitchFamily="49" charset="0"/>
                      </a:rPr>
                      <a:t>3</a:t>
                    </a:r>
                    <a:endParaRPr lang="en-US" dirty="0">
                      <a:solidFill>
                        <a:schemeClr val="accent2">
                          <a:lumMod val="50000"/>
                        </a:schemeClr>
                      </a:solidFill>
                      <a:latin typeface="Consolas" panose="020B0609020204030204" pitchFamily="49" charset="0"/>
                      <a:cs typeface="Consolas" panose="020B0609020204030204" pitchFamily="49" charset="0"/>
                    </a:endParaRPr>
                  </a:p>
                </p:txBody>
              </p:sp>
              <p:sp>
                <p:nvSpPr>
                  <p:cNvPr id="40" name="Прямоугольник 46"/>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41" name="Прямоугольник 47"/>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42" name="TextBox 41"/>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43" name="TextBox 42"/>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44" name="TextBox 43"/>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25" name="Группа 108"/>
                <p:cNvGrpSpPr/>
                <p:nvPr/>
              </p:nvGrpSpPr>
              <p:grpSpPr>
                <a:xfrm>
                  <a:off x="3134525" y="783324"/>
                  <a:ext cx="1269215" cy="1807476"/>
                  <a:chOff x="1770857" y="783324"/>
                  <a:chExt cx="1269215" cy="1807476"/>
                </a:xfrm>
              </p:grpSpPr>
              <p:sp>
                <p:nvSpPr>
                  <p:cNvPr id="33" name="Прямоугольник 109"/>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34" name="Прямоугольник 110"/>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35" name="Прямоугольник 111"/>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36" name="TextBox 35"/>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37" name="TextBox 36"/>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38" name="TextBox 37"/>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nvGrpSpPr>
                <p:cNvPr id="26" name="Группа 115"/>
                <p:cNvGrpSpPr/>
                <p:nvPr/>
              </p:nvGrpSpPr>
              <p:grpSpPr>
                <a:xfrm>
                  <a:off x="4458389" y="783324"/>
                  <a:ext cx="1269215" cy="1807476"/>
                  <a:chOff x="1770857" y="783324"/>
                  <a:chExt cx="1269215" cy="1807476"/>
                </a:xfrm>
              </p:grpSpPr>
              <p:sp>
                <p:nvSpPr>
                  <p:cNvPr id="27" name="Прямоугольник 116"/>
                  <p:cNvSpPr/>
                  <p:nvPr/>
                </p:nvSpPr>
                <p:spPr>
                  <a:xfrm>
                    <a:off x="2055126" y="2133600"/>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3</a:t>
                    </a:r>
                  </a:p>
                </p:txBody>
              </p:sp>
              <p:sp>
                <p:nvSpPr>
                  <p:cNvPr id="28" name="Прямоугольник 117"/>
                  <p:cNvSpPr/>
                  <p:nvPr/>
                </p:nvSpPr>
                <p:spPr>
                  <a:xfrm>
                    <a:off x="2055125" y="145256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2</a:t>
                    </a:r>
                    <a:endParaRPr lang="en-US" dirty="0">
                      <a:solidFill>
                        <a:schemeClr val="accent2">
                          <a:lumMod val="50000"/>
                        </a:schemeClr>
                      </a:solidFill>
                    </a:endParaRPr>
                  </a:p>
                </p:txBody>
              </p:sp>
              <p:sp>
                <p:nvSpPr>
                  <p:cNvPr id="29" name="Прямоугольник 118"/>
                  <p:cNvSpPr/>
                  <p:nvPr/>
                </p:nvSpPr>
                <p:spPr>
                  <a:xfrm>
                    <a:off x="2055125" y="783324"/>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1</a:t>
                    </a:r>
                    <a:endParaRPr lang="en-US" dirty="0">
                      <a:solidFill>
                        <a:schemeClr val="accent2">
                          <a:lumMod val="50000"/>
                        </a:schemeClr>
                      </a:solidFill>
                    </a:endParaRPr>
                  </a:p>
                </p:txBody>
              </p:sp>
              <p:sp>
                <p:nvSpPr>
                  <p:cNvPr id="30" name="TextBox 29"/>
                  <p:cNvSpPr txBox="1"/>
                  <p:nvPr/>
                </p:nvSpPr>
                <p:spPr>
                  <a:xfrm>
                    <a:off x="1770857" y="2159991"/>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c</a:t>
                    </a:r>
                  </a:p>
                </p:txBody>
              </p:sp>
              <p:sp>
                <p:nvSpPr>
                  <p:cNvPr id="31" name="TextBox 30"/>
                  <p:cNvSpPr txBox="1"/>
                  <p:nvPr/>
                </p:nvSpPr>
                <p:spPr>
                  <a:xfrm>
                    <a:off x="1785613" y="149273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b</a:t>
                    </a:r>
                  </a:p>
                </p:txBody>
              </p:sp>
              <p:sp>
                <p:nvSpPr>
                  <p:cNvPr id="32" name="TextBox 31"/>
                  <p:cNvSpPr txBox="1"/>
                  <p:nvPr/>
                </p:nvSpPr>
                <p:spPr>
                  <a:xfrm>
                    <a:off x="1785613" y="825483"/>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a</a:t>
                    </a:r>
                  </a:p>
                </p:txBody>
              </p:sp>
            </p:grpSp>
          </p:grpSp>
          <p:sp>
            <p:nvSpPr>
              <p:cNvPr id="12" name="Прямоугольник 140"/>
              <p:cNvSpPr/>
              <p:nvPr/>
            </p:nvSpPr>
            <p:spPr>
              <a:xfrm>
                <a:off x="2217790"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3" name="Прямоугольник 142"/>
              <p:cNvSpPr/>
              <p:nvPr/>
            </p:nvSpPr>
            <p:spPr>
              <a:xfrm>
                <a:off x="3581458"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0</a:t>
                </a:r>
              </a:p>
            </p:txBody>
          </p:sp>
          <p:sp>
            <p:nvSpPr>
              <p:cNvPr id="14" name="TextBox 13"/>
              <p:cNvSpPr txBox="1"/>
              <p:nvPr/>
            </p:nvSpPr>
            <p:spPr>
              <a:xfrm>
                <a:off x="3297189"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5" name="Прямоугольник 144"/>
              <p:cNvSpPr/>
              <p:nvPr/>
            </p:nvSpPr>
            <p:spPr>
              <a:xfrm>
                <a:off x="4905322" y="2807405"/>
                <a:ext cx="984946" cy="457200"/>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accent2">
                        <a:lumMod val="50000"/>
                      </a:schemeClr>
                    </a:solidFill>
                    <a:latin typeface="Consolas" panose="020B0609020204030204" pitchFamily="49" charset="0"/>
                    <a:cs typeface="Consolas" panose="020B0609020204030204" pitchFamily="49" charset="0"/>
                  </a:rPr>
                  <a:t>7</a:t>
                </a:r>
              </a:p>
            </p:txBody>
          </p:sp>
          <p:sp>
            <p:nvSpPr>
              <p:cNvPr id="16" name="TextBox 15"/>
              <p:cNvSpPr txBox="1"/>
              <p:nvPr/>
            </p:nvSpPr>
            <p:spPr>
              <a:xfrm>
                <a:off x="4621053" y="2833796"/>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sp>
            <p:nvSpPr>
              <p:cNvPr id="17" name="TextBox 16"/>
              <p:cNvSpPr txBox="1"/>
              <p:nvPr/>
            </p:nvSpPr>
            <p:spPr>
              <a:xfrm>
                <a:off x="1960759" y="284930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d</a:t>
                </a:r>
              </a:p>
            </p:txBody>
          </p:sp>
        </p:grpSp>
        <p:sp>
          <p:nvSpPr>
            <p:cNvPr id="5" name="Прямоугольник 80"/>
            <p:cNvSpPr/>
            <p:nvPr/>
          </p:nvSpPr>
          <p:spPr>
            <a:xfrm>
              <a:off x="3515078" y="5591731"/>
              <a:ext cx="1082348" cy="584775"/>
            </a:xfrm>
            <a:prstGeom prst="rect">
              <a:avLst/>
            </a:prstGeom>
          </p:spPr>
          <p:txBody>
            <a:bodyPr wrap="none">
              <a:spAutoFit/>
            </a:bodyPr>
            <a:lstStyle/>
            <a:p>
              <a:r>
                <a:rPr lang="en-US" sz="1600" dirty="0">
                  <a:solidFill>
                    <a:schemeClr val="accent2">
                      <a:lumMod val="50000"/>
                    </a:schemeClr>
                  </a:solidFill>
                  <a:latin typeface="Consolas"/>
                  <a:cs typeface="Consolas"/>
                </a:rPr>
                <a:t>IL_000B:</a:t>
              </a:r>
            </a:p>
            <a:p>
              <a:pPr algn="ctr"/>
              <a:r>
                <a:rPr lang="en-US" sz="1600" dirty="0">
                  <a:solidFill>
                    <a:schemeClr val="accent2">
                      <a:lumMod val="50000"/>
                    </a:schemeClr>
                  </a:solidFill>
                  <a:latin typeface="Consolas"/>
                  <a:cs typeface="Consolas"/>
                </a:rPr>
                <a:t>add</a:t>
              </a:r>
              <a:endParaRPr lang="en-US" sz="1600" dirty="0">
                <a:solidFill>
                  <a:schemeClr val="accent2">
                    <a:lumMod val="50000"/>
                  </a:schemeClr>
                </a:solidFill>
              </a:endParaRPr>
            </a:p>
          </p:txBody>
        </p:sp>
        <p:sp>
          <p:nvSpPr>
            <p:cNvPr id="6" name="Прямоугольник 81"/>
            <p:cNvSpPr/>
            <p:nvPr/>
          </p:nvSpPr>
          <p:spPr>
            <a:xfrm>
              <a:off x="4875980" y="5591731"/>
              <a:ext cx="1082348" cy="584775"/>
            </a:xfrm>
            <a:prstGeom prst="rect">
              <a:avLst/>
            </a:prstGeom>
          </p:spPr>
          <p:txBody>
            <a:bodyPr wrap="none">
              <a:spAutoFit/>
            </a:bodyPr>
            <a:lstStyle/>
            <a:p>
              <a:r>
                <a:rPr lang="en-US" sz="1600" dirty="0">
                  <a:solidFill>
                    <a:schemeClr val="accent2">
                      <a:lumMod val="50000"/>
                    </a:schemeClr>
                  </a:solidFill>
                  <a:latin typeface="Consolas"/>
                  <a:cs typeface="Consolas"/>
                </a:rPr>
                <a:t>IL_000C:</a:t>
              </a:r>
            </a:p>
            <a:p>
              <a:r>
                <a:rPr lang="en-US" sz="1600" dirty="0">
                  <a:solidFill>
                    <a:schemeClr val="accent2">
                      <a:lumMod val="50000"/>
                    </a:schemeClr>
                  </a:solidFill>
                  <a:latin typeface="Consolas"/>
                  <a:cs typeface="Consolas"/>
                </a:rPr>
                <a:t>stloc.3</a:t>
              </a:r>
              <a:endParaRPr lang="en-US" sz="1600" dirty="0">
                <a:solidFill>
                  <a:schemeClr val="accent2">
                    <a:lumMod val="50000"/>
                  </a:schemeClr>
                </a:solidFill>
              </a:endParaRPr>
            </a:p>
          </p:txBody>
        </p:sp>
        <p:sp>
          <p:nvSpPr>
            <p:cNvPr id="7" name="Прямоугольник 84"/>
            <p:cNvSpPr/>
            <p:nvPr/>
          </p:nvSpPr>
          <p:spPr>
            <a:xfrm>
              <a:off x="2154176" y="5591728"/>
              <a:ext cx="1082348" cy="584775"/>
            </a:xfrm>
            <a:prstGeom prst="rect">
              <a:avLst/>
            </a:prstGeom>
          </p:spPr>
          <p:txBody>
            <a:bodyPr wrap="none">
              <a:spAutoFit/>
            </a:bodyPr>
            <a:lstStyle/>
            <a:p>
              <a:r>
                <a:rPr lang="ro-RO" sz="1600" dirty="0">
                  <a:solidFill>
                    <a:schemeClr val="accent2">
                      <a:lumMod val="50000"/>
                    </a:schemeClr>
                  </a:solidFill>
                  <a:latin typeface="Consolas"/>
                  <a:cs typeface="Consolas"/>
                </a:rPr>
                <a:t>IL_000A:</a:t>
              </a:r>
              <a:endParaRPr lang="en-US" sz="1600" dirty="0">
                <a:solidFill>
                  <a:schemeClr val="accent2">
                    <a:lumMod val="50000"/>
                  </a:schemeClr>
                </a:solidFill>
                <a:latin typeface="Consolas"/>
                <a:cs typeface="Consolas"/>
              </a:endParaRPr>
            </a:p>
            <a:p>
              <a:pPr algn="ctr"/>
              <a:r>
                <a:rPr lang="ro-RO" sz="1600" dirty="0">
                  <a:solidFill>
                    <a:schemeClr val="accent2">
                      <a:lumMod val="50000"/>
                    </a:schemeClr>
                  </a:solidFill>
                  <a:latin typeface="Consolas"/>
                  <a:cs typeface="Consolas"/>
                </a:rPr>
                <a:t>mul</a:t>
              </a:r>
              <a:endParaRPr lang="en-US" sz="1600" dirty="0">
                <a:solidFill>
                  <a:schemeClr val="accent2">
                    <a:lumMod val="50000"/>
                  </a:schemeClr>
                </a:solidFill>
              </a:endParaRPr>
            </a:p>
          </p:txBody>
        </p:sp>
        <p:sp>
          <p:nvSpPr>
            <p:cNvPr id="8" name="TextBox 7"/>
            <p:cNvSpPr txBox="1"/>
            <p:nvPr/>
          </p:nvSpPr>
          <p:spPr>
            <a:xfrm>
              <a:off x="2583942"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1</a:t>
              </a:r>
            </a:p>
          </p:txBody>
        </p:sp>
        <p:sp>
          <p:nvSpPr>
            <p:cNvPr id="9" name="TextBox 8"/>
            <p:cNvSpPr txBox="1"/>
            <p:nvPr/>
          </p:nvSpPr>
          <p:spPr>
            <a:xfrm>
              <a:off x="2578383" y="4522887"/>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6</a:t>
              </a:r>
            </a:p>
          </p:txBody>
        </p:sp>
        <p:sp>
          <p:nvSpPr>
            <p:cNvPr id="10" name="TextBox 9"/>
            <p:cNvSpPr txBox="1"/>
            <p:nvPr/>
          </p:nvSpPr>
          <p:spPr>
            <a:xfrm>
              <a:off x="3949952" y="5017022"/>
              <a:ext cx="271787" cy="369332"/>
            </a:xfrm>
            <a:prstGeom prst="rect">
              <a:avLst/>
            </a:prstGeom>
            <a:noFill/>
            <a:ln>
              <a:noFill/>
            </a:ln>
            <a:effectLst/>
          </p:spPr>
          <p:txBody>
            <a:bodyPr wrap="square" rtlCol="0">
              <a:spAutoFit/>
            </a:bodyPr>
            <a:lstStyle/>
            <a:p>
              <a:pPr algn="ctr"/>
              <a:r>
                <a:rPr lang="en-US" b="1" dirty="0">
                  <a:solidFill>
                    <a:schemeClr val="accent2">
                      <a:lumMod val="50000"/>
                    </a:schemeClr>
                  </a:solidFill>
                  <a:latin typeface="Consolas"/>
                  <a:cs typeface="Consolas"/>
                </a:rPr>
                <a:t>7</a:t>
              </a:r>
            </a:p>
          </p:txBody>
        </p:sp>
      </p:grpSp>
    </p:spTree>
    <p:extLst>
      <p:ext uri="{BB962C8B-B14F-4D97-AF65-F5344CB8AC3E}">
        <p14:creationId xmlns:p14="http://schemas.microsoft.com/office/powerpoint/2010/main" val="16825497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Заголовок 10"/>
          <p:cNvSpPr>
            <a:spLocks noGrp="1"/>
          </p:cNvSpPr>
          <p:nvPr>
            <p:ph type="title"/>
          </p:nvPr>
        </p:nvSpPr>
        <p:spPr/>
        <p:txBody>
          <a:bodyPr/>
          <a:lstStyle/>
          <a:p>
            <a:r>
              <a:rPr lang="en-US" dirty="0"/>
              <a:t>Methods </a:t>
            </a:r>
            <a:r>
              <a:rPr lang="en-US" dirty="0" smtClean="0"/>
              <a:t>types</a:t>
            </a:r>
            <a:endParaRPr lang="en-US" dirty="0"/>
          </a:p>
        </p:txBody>
      </p:sp>
      <p:grpSp>
        <p:nvGrpSpPr>
          <p:cNvPr id="2" name="Group 1"/>
          <p:cNvGrpSpPr/>
          <p:nvPr/>
        </p:nvGrpSpPr>
        <p:grpSpPr>
          <a:xfrm>
            <a:off x="309916" y="762000"/>
            <a:ext cx="8529283" cy="5562600"/>
            <a:chOff x="309916" y="762000"/>
            <a:chExt cx="8529283" cy="5562600"/>
          </a:xfrm>
        </p:grpSpPr>
        <p:grpSp>
          <p:nvGrpSpPr>
            <p:cNvPr id="13" name="Группа 12"/>
            <p:cNvGrpSpPr/>
            <p:nvPr/>
          </p:nvGrpSpPr>
          <p:grpSpPr>
            <a:xfrm>
              <a:off x="309916" y="762000"/>
              <a:ext cx="8529283" cy="5562600"/>
              <a:chOff x="309916" y="762000"/>
              <a:chExt cx="8529283" cy="5562600"/>
            </a:xfrm>
          </p:grpSpPr>
          <p:sp>
            <p:nvSpPr>
              <p:cNvPr id="4" name="Oval 3"/>
              <p:cNvSpPr/>
              <p:nvPr/>
            </p:nvSpPr>
            <p:spPr bwMode="auto">
              <a:xfrm>
                <a:off x="3131945" y="762000"/>
                <a:ext cx="1895803" cy="784469"/>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Methods</a:t>
                </a:r>
              </a:p>
            </p:txBody>
          </p:sp>
          <p:sp>
            <p:nvSpPr>
              <p:cNvPr id="5" name="Oval 4"/>
              <p:cNvSpPr/>
              <p:nvPr/>
            </p:nvSpPr>
            <p:spPr bwMode="auto">
              <a:xfrm>
                <a:off x="944479" y="1689100"/>
                <a:ext cx="2260381" cy="570523"/>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Static</a:t>
                </a:r>
              </a:p>
            </p:txBody>
          </p:sp>
          <p:sp>
            <p:nvSpPr>
              <p:cNvPr id="6" name="Oval 5"/>
              <p:cNvSpPr/>
              <p:nvPr/>
            </p:nvSpPr>
            <p:spPr bwMode="auto">
              <a:xfrm>
                <a:off x="4881917" y="1760415"/>
                <a:ext cx="2114550" cy="570523"/>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Instance</a:t>
                </a:r>
              </a:p>
            </p:txBody>
          </p:sp>
          <p:sp>
            <p:nvSpPr>
              <p:cNvPr id="7" name="Oval 6"/>
              <p:cNvSpPr/>
              <p:nvPr/>
            </p:nvSpPr>
            <p:spPr bwMode="auto">
              <a:xfrm>
                <a:off x="3277776" y="2473569"/>
                <a:ext cx="2114550" cy="641838"/>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err="1">
                    <a:solidFill>
                      <a:schemeClr val="bg1"/>
                    </a:solidFill>
                    <a:latin typeface="Bradley Hand" charset="0"/>
                    <a:ea typeface="Bradley Hand" charset="0"/>
                    <a:cs typeface="Bradley Hand" charset="0"/>
                  </a:rPr>
                  <a:t>Nonvirtual</a:t>
                </a:r>
                <a:endParaRPr lang="en-US" b="1" dirty="0">
                  <a:solidFill>
                    <a:schemeClr val="bg1"/>
                  </a:solidFill>
                  <a:latin typeface="Bradley Hand" charset="0"/>
                  <a:ea typeface="Bradley Hand" charset="0"/>
                  <a:cs typeface="Bradley Hand" charset="0"/>
                </a:endParaRPr>
              </a:p>
            </p:txBody>
          </p:sp>
          <p:sp>
            <p:nvSpPr>
              <p:cNvPr id="8" name="Oval 7"/>
              <p:cNvSpPr/>
              <p:nvPr/>
            </p:nvSpPr>
            <p:spPr bwMode="auto">
              <a:xfrm>
                <a:off x="6486058" y="2473569"/>
                <a:ext cx="2114550" cy="641838"/>
              </a:xfrm>
              <a:prstGeom prst="ellipse">
                <a:avLst/>
              </a:prstGeom>
              <a:solidFill>
                <a:schemeClr val="accent2">
                  <a:lumMod val="50000"/>
                </a:schemeClr>
              </a:solidFill>
              <a:ln>
                <a:solidFill>
                  <a:schemeClr val="accent2">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Virtual</a:t>
                </a:r>
              </a:p>
            </p:txBody>
          </p:sp>
          <p:cxnSp>
            <p:nvCxnSpPr>
              <p:cNvPr id="10" name="Straight Arrow Connector 9"/>
              <p:cNvCxnSpPr>
                <a:stCxn id="4" idx="3"/>
                <a:endCxn id="5" idx="0"/>
              </p:cNvCxnSpPr>
              <p:nvPr/>
            </p:nvCxnSpPr>
            <p:spPr>
              <a:xfrm flipH="1">
                <a:off x="2074670" y="1431586"/>
                <a:ext cx="1334909" cy="25751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4" idx="5"/>
                <a:endCxn id="6" idx="0"/>
              </p:cNvCxnSpPr>
              <p:nvPr/>
            </p:nvCxnSpPr>
            <p:spPr>
              <a:xfrm>
                <a:off x="4750114" y="1431586"/>
                <a:ext cx="1189078" cy="328829"/>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6" idx="3"/>
                <a:endCxn id="7" idx="0"/>
              </p:cNvCxnSpPr>
              <p:nvPr/>
            </p:nvCxnSpPr>
            <p:spPr>
              <a:xfrm flipH="1">
                <a:off x="4335051" y="2247387"/>
                <a:ext cx="856535" cy="22618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1" name="Rounded Rectangle 70"/>
              <p:cNvSpPr/>
              <p:nvPr/>
            </p:nvSpPr>
            <p:spPr bwMode="auto">
              <a:xfrm>
                <a:off x="309916" y="3400669"/>
                <a:ext cx="8529283" cy="2923931"/>
              </a:xfrm>
              <a:prstGeom prst="roundRect">
                <a:avLst/>
              </a:prstGeom>
              <a:solidFill>
                <a:schemeClr val="accent2">
                  <a:lumMod val="20000"/>
                  <a:lumOff val="80000"/>
                </a:schemeClr>
              </a:solidFill>
              <a:ln>
                <a:solidFill>
                  <a:schemeClr val="accent2">
                    <a:lumMod val="50000"/>
                  </a:schemeClr>
                </a:solidFill>
                <a:prstDash val="sysDash"/>
                <a:headEnd/>
                <a:tailEnd/>
              </a:ln>
              <a:effectLst/>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just"/>
                <a:r>
                  <a:rPr lang="en-US" b="1" dirty="0">
                    <a:solidFill>
                      <a:schemeClr val="tx2">
                        <a:lumMod val="75000"/>
                      </a:schemeClr>
                    </a:solidFill>
                    <a:latin typeface="Bradley Hand" charset="0"/>
                    <a:ea typeface="Bradley Hand" charset="0"/>
                    <a:cs typeface="Bradley Hand" charset="0"/>
                  </a:rPr>
                  <a:t>	    </a:t>
                </a:r>
              </a:p>
              <a:p>
                <a:pPr algn="just"/>
                <a:endParaRPr lang="en-US" b="1" dirty="0">
                  <a:solidFill>
                    <a:schemeClr val="tx2">
                      <a:lumMod val="75000"/>
                    </a:schemeClr>
                  </a:solidFill>
                  <a:latin typeface="Bradley Hand" charset="0"/>
                  <a:ea typeface="Bradley Hand" charset="0"/>
                  <a:cs typeface="Bradley Hand" charset="0"/>
                </a:endParaRPr>
              </a:p>
              <a:p>
                <a:pPr algn="just"/>
                <a:endParaRPr lang="en-US" b="1" dirty="0">
                  <a:solidFill>
                    <a:schemeClr val="tx2">
                      <a:lumMod val="75000"/>
                    </a:schemeClr>
                  </a:solidFill>
                  <a:latin typeface="Bradley Hand" charset="0"/>
                  <a:ea typeface="Bradley Hand" charset="0"/>
                  <a:cs typeface="Bradley Hand" charset="0"/>
                </a:endParaRPr>
              </a:p>
              <a:p>
                <a:pPr algn="just"/>
                <a:endParaRPr lang="en-US" b="1" dirty="0">
                  <a:solidFill>
                    <a:schemeClr val="tx2">
                      <a:lumMod val="75000"/>
                    </a:schemeClr>
                  </a:solidFill>
                  <a:latin typeface="Bradley Hand" charset="0"/>
                  <a:ea typeface="Bradley Hand" charset="0"/>
                  <a:cs typeface="Bradley Hand" charset="0"/>
                </a:endParaRPr>
              </a:p>
            </p:txBody>
          </p:sp>
          <p:cxnSp>
            <p:nvCxnSpPr>
              <p:cNvPr id="16" name="Straight Arrow Connector 15"/>
              <p:cNvCxnSpPr>
                <a:stCxn id="6" idx="5"/>
                <a:endCxn id="8" idx="0"/>
              </p:cNvCxnSpPr>
              <p:nvPr/>
            </p:nvCxnSpPr>
            <p:spPr>
              <a:xfrm>
                <a:off x="6686798" y="2247387"/>
                <a:ext cx="856535" cy="22618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5" idx="4"/>
                <a:endCxn id="39" idx="0"/>
              </p:cNvCxnSpPr>
              <p:nvPr/>
            </p:nvCxnSpPr>
            <p:spPr>
              <a:xfrm flipH="1">
                <a:off x="1618947" y="2259623"/>
                <a:ext cx="455723" cy="1426308"/>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a:stCxn id="7" idx="4"/>
              </p:cNvCxnSpPr>
              <p:nvPr/>
            </p:nvCxnSpPr>
            <p:spPr>
              <a:xfrm>
                <a:off x="4335051" y="3115407"/>
                <a:ext cx="1203105" cy="57052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8" idx="4"/>
                <a:endCxn id="98" idx="0"/>
              </p:cNvCxnSpPr>
              <p:nvPr/>
            </p:nvCxnSpPr>
            <p:spPr>
              <a:xfrm>
                <a:off x="7543333" y="3115408"/>
                <a:ext cx="182289" cy="1069731"/>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64" name="TextBox 63"/>
              <p:cNvSpPr txBox="1"/>
              <p:nvPr/>
            </p:nvSpPr>
            <p:spPr>
              <a:xfrm>
                <a:off x="725733" y="5896708"/>
                <a:ext cx="1923925" cy="369332"/>
              </a:xfrm>
              <a:prstGeom prst="rect">
                <a:avLst/>
              </a:prstGeom>
              <a:noFill/>
            </p:spPr>
            <p:txBody>
              <a:bodyPr wrap="none" rtlCol="0">
                <a:spAutoFit/>
              </a:bodyPr>
              <a:lstStyle/>
              <a:p>
                <a:r>
                  <a:rPr lang="en-US" b="1" dirty="0">
                    <a:solidFill>
                      <a:schemeClr val="accent2">
                        <a:lumMod val="50000"/>
                      </a:schemeClr>
                    </a:solidFill>
                    <a:latin typeface="Bradley Hand" charset="0"/>
                    <a:ea typeface="Bradley Hand" charset="0"/>
                    <a:cs typeface="Bradley Hand" charset="0"/>
                  </a:rPr>
                  <a:t>Special Methods  </a:t>
                </a:r>
              </a:p>
            </p:txBody>
          </p:sp>
          <p:cxnSp>
            <p:nvCxnSpPr>
              <p:cNvPr id="36" name="Straight Arrow Connector 35"/>
              <p:cNvCxnSpPr>
                <a:stCxn id="5" idx="4"/>
                <a:endCxn id="37" idx="0"/>
              </p:cNvCxnSpPr>
              <p:nvPr/>
            </p:nvCxnSpPr>
            <p:spPr>
              <a:xfrm flipH="1">
                <a:off x="1418430" y="2259623"/>
                <a:ext cx="656240" cy="256735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37" name="Oval 36"/>
              <p:cNvSpPr/>
              <p:nvPr/>
            </p:nvSpPr>
            <p:spPr bwMode="auto">
              <a:xfrm>
                <a:off x="434071" y="4826977"/>
                <a:ext cx="1968719" cy="784469"/>
              </a:xfrm>
              <a:prstGeom prst="ellipse">
                <a:avLst/>
              </a:prstGeom>
              <a:solidFill>
                <a:schemeClr val="accent2">
                  <a:lumMod val="75000"/>
                </a:schemeClr>
              </a:solidFill>
              <a:ln>
                <a:solidFill>
                  <a:schemeClr val="accent2">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Extension methods</a:t>
                </a:r>
              </a:p>
            </p:txBody>
          </p:sp>
          <p:sp>
            <p:nvSpPr>
              <p:cNvPr id="39" name="Oval 38"/>
              <p:cNvSpPr/>
              <p:nvPr/>
            </p:nvSpPr>
            <p:spPr bwMode="auto">
              <a:xfrm>
                <a:off x="506985" y="3685931"/>
                <a:ext cx="2223923" cy="784469"/>
              </a:xfrm>
              <a:prstGeom prst="ellipse">
                <a:avLst/>
              </a:prstGeom>
              <a:solidFill>
                <a:schemeClr val="accent2">
                  <a:lumMod val="75000"/>
                </a:schemeClr>
              </a:solidFill>
              <a:ln>
                <a:solidFill>
                  <a:schemeClr val="accent2">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Class</a:t>
                </a:r>
              </a:p>
              <a:p>
                <a:pPr algn="ctr"/>
                <a:r>
                  <a:rPr lang="en-US" b="1" dirty="0">
                    <a:solidFill>
                      <a:schemeClr val="bg1"/>
                    </a:solidFill>
                    <a:latin typeface="Bradley Hand" charset="0"/>
                    <a:ea typeface="Bradley Hand" charset="0"/>
                    <a:cs typeface="Bradley Hand" charset="0"/>
                  </a:rPr>
                  <a:t>Constructors</a:t>
                </a:r>
              </a:p>
            </p:txBody>
          </p:sp>
          <p:cxnSp>
            <p:nvCxnSpPr>
              <p:cNvPr id="43" name="Straight Arrow Connector 42"/>
              <p:cNvCxnSpPr>
                <a:stCxn id="5" idx="4"/>
                <a:endCxn id="74" idx="0"/>
              </p:cNvCxnSpPr>
              <p:nvPr/>
            </p:nvCxnSpPr>
            <p:spPr>
              <a:xfrm>
                <a:off x="2074670" y="2259623"/>
                <a:ext cx="1458310" cy="1925515"/>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a:stCxn id="7" idx="4"/>
                <a:endCxn id="96" idx="0"/>
              </p:cNvCxnSpPr>
              <p:nvPr/>
            </p:nvCxnSpPr>
            <p:spPr>
              <a:xfrm flipH="1">
                <a:off x="3532980" y="3115408"/>
                <a:ext cx="802071"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a:stCxn id="8" idx="4"/>
                <a:endCxn id="96" idx="0"/>
              </p:cNvCxnSpPr>
              <p:nvPr/>
            </p:nvCxnSpPr>
            <p:spPr>
              <a:xfrm flipH="1">
                <a:off x="3532980" y="3115408"/>
                <a:ext cx="4010353"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90" name="Oval 89"/>
              <p:cNvSpPr/>
              <p:nvPr/>
            </p:nvSpPr>
            <p:spPr bwMode="auto">
              <a:xfrm>
                <a:off x="6631889" y="5397500"/>
                <a:ext cx="1895803" cy="641838"/>
              </a:xfrm>
              <a:prstGeom prst="ellipse">
                <a:avLst/>
              </a:prstGeom>
              <a:solidFill>
                <a:schemeClr val="accent3">
                  <a:lumMod val="75000"/>
                </a:schemeClr>
              </a:solidFill>
              <a:ln>
                <a:solidFill>
                  <a:schemeClr val="accent3">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Events</a:t>
                </a:r>
              </a:p>
            </p:txBody>
          </p:sp>
          <p:cxnSp>
            <p:nvCxnSpPr>
              <p:cNvPr id="91" name="Straight Arrow Connector 90"/>
              <p:cNvCxnSpPr>
                <a:stCxn id="8" idx="4"/>
                <a:endCxn id="90" idx="0"/>
              </p:cNvCxnSpPr>
              <p:nvPr/>
            </p:nvCxnSpPr>
            <p:spPr>
              <a:xfrm>
                <a:off x="7543333" y="3115408"/>
                <a:ext cx="36458"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96" name="Oval 95"/>
              <p:cNvSpPr/>
              <p:nvPr/>
            </p:nvSpPr>
            <p:spPr bwMode="auto">
              <a:xfrm>
                <a:off x="2548621" y="5397500"/>
                <a:ext cx="1968719" cy="641838"/>
              </a:xfrm>
              <a:prstGeom prst="ellipse">
                <a:avLst/>
              </a:prstGeom>
              <a:solidFill>
                <a:schemeClr val="accent3">
                  <a:lumMod val="40000"/>
                  <a:lumOff val="60000"/>
                </a:schemeClr>
              </a:solidFill>
              <a:ln>
                <a:solidFill>
                  <a:schemeClr val="accent3">
                    <a:lumMod val="40000"/>
                    <a:lumOff val="6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Properties</a:t>
                </a:r>
              </a:p>
            </p:txBody>
          </p:sp>
          <p:sp>
            <p:nvSpPr>
              <p:cNvPr id="98" name="Oval 97"/>
              <p:cNvSpPr/>
              <p:nvPr/>
            </p:nvSpPr>
            <p:spPr bwMode="auto">
              <a:xfrm>
                <a:off x="6777721" y="4185138"/>
                <a:ext cx="1895803" cy="641838"/>
              </a:xfrm>
              <a:prstGeom prst="ellipse">
                <a:avLst/>
              </a:prstGeom>
              <a:solidFill>
                <a:schemeClr val="accent3">
                  <a:lumMod val="50000"/>
                </a:schemeClr>
              </a:solidFill>
              <a:ln>
                <a:solidFill>
                  <a:schemeClr val="accent3">
                    <a:lumMod val="5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err="1">
                    <a:solidFill>
                      <a:schemeClr val="bg1"/>
                    </a:solidFill>
                    <a:latin typeface="Bradley Hand" charset="0"/>
                    <a:ea typeface="Bradley Hand" charset="0"/>
                    <a:cs typeface="Bradley Hand" charset="0"/>
                  </a:rPr>
                  <a:t>Finalizers</a:t>
                </a:r>
                <a:endParaRPr lang="en-US" b="1" dirty="0">
                  <a:solidFill>
                    <a:schemeClr val="bg1"/>
                  </a:solidFill>
                  <a:latin typeface="Bradley Hand" charset="0"/>
                  <a:ea typeface="Bradley Hand" charset="0"/>
                  <a:cs typeface="Bradley Hand" charset="0"/>
                </a:endParaRPr>
              </a:p>
            </p:txBody>
          </p:sp>
          <p:cxnSp>
            <p:nvCxnSpPr>
              <p:cNvPr id="99" name="Straight Arrow Connector 98"/>
              <p:cNvCxnSpPr>
                <a:stCxn id="7" idx="4"/>
                <a:endCxn id="90" idx="0"/>
              </p:cNvCxnSpPr>
              <p:nvPr/>
            </p:nvCxnSpPr>
            <p:spPr>
              <a:xfrm>
                <a:off x="4335051" y="3115408"/>
                <a:ext cx="3244741" cy="2282092"/>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57" name="Oval 56"/>
              <p:cNvSpPr/>
              <p:nvPr/>
            </p:nvSpPr>
            <p:spPr bwMode="auto">
              <a:xfrm>
                <a:off x="4590255" y="4969608"/>
                <a:ext cx="2041634" cy="641838"/>
              </a:xfrm>
              <a:prstGeom prst="ellipse">
                <a:avLst/>
              </a:prstGeom>
              <a:solidFill>
                <a:schemeClr val="accent3">
                  <a:lumMod val="40000"/>
                  <a:lumOff val="60000"/>
                </a:schemeClr>
              </a:solidFill>
              <a:ln>
                <a:solidFill>
                  <a:schemeClr val="accent3">
                    <a:lumMod val="40000"/>
                    <a:lumOff val="6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Indexers</a:t>
                </a:r>
              </a:p>
            </p:txBody>
          </p:sp>
          <p:cxnSp>
            <p:nvCxnSpPr>
              <p:cNvPr id="72" name="Straight Arrow Connector 71"/>
              <p:cNvCxnSpPr>
                <a:stCxn id="5" idx="4"/>
                <a:endCxn id="96" idx="0"/>
              </p:cNvCxnSpPr>
              <p:nvPr/>
            </p:nvCxnSpPr>
            <p:spPr>
              <a:xfrm>
                <a:off x="2074670" y="2259623"/>
                <a:ext cx="1458310" cy="3137877"/>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74" name="Oval 73"/>
              <p:cNvSpPr/>
              <p:nvPr/>
            </p:nvSpPr>
            <p:spPr bwMode="auto">
              <a:xfrm>
                <a:off x="2548621" y="4185138"/>
                <a:ext cx="1968718" cy="784469"/>
              </a:xfrm>
              <a:prstGeom prst="ellipse">
                <a:avLst/>
              </a:prstGeom>
              <a:solidFill>
                <a:schemeClr val="accent2">
                  <a:lumMod val="75000"/>
                </a:schemeClr>
              </a:solidFill>
              <a:ln>
                <a:solidFill>
                  <a:schemeClr val="accent2">
                    <a:lumMod val="7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Overloaded operators</a:t>
                </a:r>
              </a:p>
            </p:txBody>
          </p:sp>
          <p:cxnSp>
            <p:nvCxnSpPr>
              <p:cNvPr id="86" name="Straight Arrow Connector 85"/>
              <p:cNvCxnSpPr>
                <a:stCxn id="8" idx="4"/>
                <a:endCxn id="57" idx="0"/>
              </p:cNvCxnSpPr>
              <p:nvPr/>
            </p:nvCxnSpPr>
            <p:spPr>
              <a:xfrm flipH="1">
                <a:off x="5611072" y="3115408"/>
                <a:ext cx="1932261" cy="1854200"/>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p:cNvCxnSpPr>
                <a:stCxn id="7" idx="4"/>
                <a:endCxn id="57" idx="0"/>
              </p:cNvCxnSpPr>
              <p:nvPr/>
            </p:nvCxnSpPr>
            <p:spPr>
              <a:xfrm>
                <a:off x="4335051" y="3115408"/>
                <a:ext cx="1276022" cy="1854200"/>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cxnSp>
          <p:nvCxnSpPr>
            <p:cNvPr id="35" name="Straight Arrow Connector 34"/>
            <p:cNvCxnSpPr>
              <a:stCxn id="5" idx="4"/>
            </p:cNvCxnSpPr>
            <p:nvPr/>
          </p:nvCxnSpPr>
          <p:spPr>
            <a:xfrm>
              <a:off x="2074670" y="2259623"/>
              <a:ext cx="5468662" cy="3118827"/>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bwMode="auto">
            <a:xfrm>
              <a:off x="4444423" y="3685931"/>
              <a:ext cx="2187465" cy="784469"/>
            </a:xfrm>
            <a:prstGeom prst="ellipse">
              <a:avLst/>
            </a:prstGeom>
            <a:solidFill>
              <a:schemeClr val="accent3">
                <a:lumMod val="60000"/>
                <a:lumOff val="40000"/>
              </a:schemeClr>
            </a:solidFill>
            <a:ln>
              <a:solidFill>
                <a:schemeClr val="accent3">
                  <a:lumMod val="60000"/>
                  <a:lumOff val="40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ctr" anchorCtr="0" compatLnSpc="1">
              <a:prstTxWarp prst="textNoShape">
                <a:avLst/>
              </a:prstTxWarp>
            </a:bodyPr>
            <a:lstStyle/>
            <a:p>
              <a:pPr algn="ctr"/>
              <a:r>
                <a:rPr lang="en-US" b="1" dirty="0">
                  <a:solidFill>
                    <a:schemeClr val="bg1"/>
                  </a:solidFill>
                  <a:latin typeface="Bradley Hand" charset="0"/>
                  <a:ea typeface="Bradley Hand" charset="0"/>
                  <a:cs typeface="Bradley Hand" charset="0"/>
                </a:rPr>
                <a:t>Instance</a:t>
              </a:r>
            </a:p>
            <a:p>
              <a:pPr algn="ctr"/>
              <a:r>
                <a:rPr lang="en-US" b="1" dirty="0">
                  <a:solidFill>
                    <a:schemeClr val="bg1"/>
                  </a:solidFill>
                  <a:latin typeface="Bradley Hand" charset="0"/>
                  <a:ea typeface="Bradley Hand" charset="0"/>
                  <a:cs typeface="Bradley Hand" charset="0"/>
                </a:rPr>
                <a:t>Constructors</a:t>
              </a:r>
            </a:p>
          </p:txBody>
        </p:sp>
      </p:grpSp>
    </p:spTree>
    <p:extLst>
      <p:ext uri="{BB962C8B-B14F-4D97-AF65-F5344CB8AC3E}">
        <p14:creationId xmlns:p14="http://schemas.microsoft.com/office/powerpoint/2010/main" val="8084319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sp>
        <p:nvSpPr>
          <p:cNvPr id="3" name="Flowchart: Document 8"/>
          <p:cNvSpPr/>
          <p:nvPr/>
        </p:nvSpPr>
        <p:spPr>
          <a:xfrm>
            <a:off x="1066800" y="891307"/>
            <a:ext cx="1828800" cy="972018"/>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b="1" dirty="0" smtClean="0">
              <a:solidFill>
                <a:schemeClr val="accent2">
                  <a:lumMod val="50000"/>
                </a:schemeClr>
              </a:solidFill>
              <a:latin typeface="Consolas"/>
              <a:cs typeface="Consolas"/>
            </a:endParaRPr>
          </a:p>
          <a:p>
            <a:r>
              <a:rPr lang="en-US" sz="1600" dirty="0" err="1" smtClean="0">
                <a:solidFill>
                  <a:schemeClr val="accent2">
                    <a:lumMod val="50000"/>
                  </a:schemeClr>
                </a:solidFill>
                <a:latin typeface="Consolas" panose="020B0609020204030204" pitchFamily="49" charset="0"/>
              </a:rPr>
              <a:t>int</a:t>
            </a:r>
            <a:r>
              <a:rPr lang="en-US" sz="1600" dirty="0" smtClean="0">
                <a:solidFill>
                  <a:schemeClr val="accent2">
                    <a:lumMod val="50000"/>
                  </a:schemeClr>
                </a:solidFill>
                <a:latin typeface="Consolas" panose="020B0609020204030204" pitchFamily="49" charset="0"/>
              </a:rPr>
              <a:t> x = 1;</a:t>
            </a:r>
          </a:p>
          <a:p>
            <a:r>
              <a:rPr lang="en-US" sz="1600" dirty="0" err="1" smtClean="0">
                <a:solidFill>
                  <a:schemeClr val="accent2">
                    <a:lumMod val="50000"/>
                  </a:schemeClr>
                </a:solidFill>
                <a:latin typeface="Consolas" panose="020B0609020204030204" pitchFamily="49" charset="0"/>
              </a:rPr>
              <a:t>int</a:t>
            </a:r>
            <a:r>
              <a:rPr lang="en-US" sz="1600" dirty="0" smtClean="0">
                <a:solidFill>
                  <a:schemeClr val="accent2">
                    <a:lumMod val="50000"/>
                  </a:schemeClr>
                </a:solidFill>
                <a:latin typeface="Consolas" panose="020B0609020204030204" pitchFamily="49" charset="0"/>
              </a:rPr>
              <a:t> </a:t>
            </a:r>
            <a:r>
              <a:rPr lang="en-US" sz="1600" dirty="0">
                <a:solidFill>
                  <a:schemeClr val="accent2">
                    <a:lumMod val="50000"/>
                  </a:schemeClr>
                </a:solidFill>
                <a:latin typeface="Consolas" panose="020B0609020204030204" pitchFamily="49" charset="0"/>
              </a:rPr>
              <a:t>y = x++;</a:t>
            </a:r>
            <a:endParaRPr lang="en-US" sz="1600" dirty="0">
              <a:solidFill>
                <a:schemeClr val="accent2">
                  <a:lumMod val="50000"/>
                </a:schemeClr>
              </a:solidFill>
              <a:latin typeface="Consolas"/>
              <a:cs typeface="Consolas"/>
            </a:endParaRPr>
          </a:p>
        </p:txBody>
      </p:sp>
      <p:sp>
        <p:nvSpPr>
          <p:cNvPr id="4" name="Flowchart: Document 8"/>
          <p:cNvSpPr/>
          <p:nvPr/>
        </p:nvSpPr>
        <p:spPr>
          <a:xfrm>
            <a:off x="838200" y="2514600"/>
            <a:ext cx="2743200" cy="28956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solidFill>
                <a:schemeClr val="accent2">
                  <a:lumMod val="50000"/>
                </a:schemeClr>
              </a:solidFill>
              <a:latin typeface="Consolas" charset="0"/>
              <a:ea typeface="Consolas" charset="0"/>
              <a:cs typeface="Consolas" charset="0"/>
            </a:endParaRPr>
          </a:p>
          <a:p>
            <a:pPr algn="ctr"/>
            <a:endParaRPr lang="en-US" sz="1600" b="1" dirty="0">
              <a:solidFill>
                <a:schemeClr val="accent2">
                  <a:lumMod val="50000"/>
                </a:schemeClr>
              </a:solidFill>
              <a:latin typeface="Consolas" charset="0"/>
              <a:ea typeface="Consolas" charset="0"/>
              <a:cs typeface="Consolas" charset="0"/>
            </a:endParaRPr>
          </a:p>
          <a:p>
            <a:r>
              <a:rPr lang="ro-RO" sz="1600" dirty="0" smtClean="0">
                <a:solidFill>
                  <a:schemeClr val="accent2">
                    <a:lumMod val="50000"/>
                  </a:schemeClr>
                </a:solidFill>
                <a:latin typeface="Consolas" charset="0"/>
                <a:ea typeface="Consolas" charset="0"/>
                <a:cs typeface="Consolas" charset="0"/>
              </a:rPr>
              <a:t>  IL_0000</a:t>
            </a:r>
            <a:r>
              <a:rPr lang="ro-RO" sz="1600" dirty="0">
                <a:solidFill>
                  <a:schemeClr val="accent2">
                    <a:lumMod val="50000"/>
                  </a:schemeClr>
                </a:solidFill>
                <a:latin typeface="Consolas" charset="0"/>
                <a:ea typeface="Consolas" charset="0"/>
                <a:cs typeface="Consolas" charset="0"/>
              </a:rPr>
              <a:t>:  </a:t>
            </a:r>
            <a:r>
              <a:rPr lang="ro-RO" sz="1600" dirty="0" err="1">
                <a:solidFill>
                  <a:schemeClr val="accent2">
                    <a:lumMod val="50000"/>
                  </a:schemeClr>
                </a:solidFill>
                <a:latin typeface="Consolas" charset="0"/>
                <a:ea typeface="Consolas" charset="0"/>
                <a:cs typeface="Consolas" charset="0"/>
              </a:rPr>
              <a:t>nop</a:t>
            </a:r>
            <a:endParaRPr lang="ro-RO" sz="1600" dirty="0">
              <a:solidFill>
                <a:schemeClr val="accent2">
                  <a:lumMod val="50000"/>
                </a:schemeClr>
              </a:solidFill>
              <a:latin typeface="Consolas" charset="0"/>
              <a:ea typeface="Consolas" charset="0"/>
              <a:cs typeface="Consolas" charset="0"/>
            </a:endParaRPr>
          </a:p>
          <a:p>
            <a:r>
              <a:rPr lang="pl-PL" sz="1600" dirty="0">
                <a:solidFill>
                  <a:schemeClr val="accent2">
                    <a:lumMod val="50000"/>
                  </a:schemeClr>
                </a:solidFill>
                <a:latin typeface="Consolas" charset="0"/>
                <a:ea typeface="Consolas" charset="0"/>
                <a:cs typeface="Consolas" charset="0"/>
              </a:rPr>
              <a:t>  IL_0001:  ldc.i4.1</a:t>
            </a:r>
          </a:p>
          <a:p>
            <a:r>
              <a:rPr lang="ro-RO" sz="1600" dirty="0">
                <a:solidFill>
                  <a:schemeClr val="accent2">
                    <a:lumMod val="50000"/>
                  </a:schemeClr>
                </a:solidFill>
                <a:latin typeface="Consolas" charset="0"/>
                <a:ea typeface="Consolas" charset="0"/>
                <a:cs typeface="Consolas" charset="0"/>
              </a:rPr>
              <a:t>  IL_0002:  stloc.0</a:t>
            </a:r>
          </a:p>
          <a:p>
            <a:r>
              <a:rPr lang="de-DE" sz="1600" dirty="0">
                <a:solidFill>
                  <a:schemeClr val="accent2">
                    <a:lumMod val="50000"/>
                  </a:schemeClr>
                </a:solidFill>
                <a:latin typeface="Consolas" charset="0"/>
                <a:ea typeface="Consolas" charset="0"/>
                <a:cs typeface="Consolas" charset="0"/>
              </a:rPr>
              <a:t>  IL_0003:  ldloc.0</a:t>
            </a:r>
          </a:p>
          <a:p>
            <a:r>
              <a:rPr lang="ro-RO" sz="1600" dirty="0">
                <a:solidFill>
                  <a:schemeClr val="accent2">
                    <a:lumMod val="50000"/>
                  </a:schemeClr>
                </a:solidFill>
                <a:latin typeface="Consolas" charset="0"/>
                <a:ea typeface="Consolas" charset="0"/>
                <a:cs typeface="Consolas" charset="0"/>
              </a:rPr>
              <a:t>  IL_0004:  dup</a:t>
            </a:r>
          </a:p>
          <a:p>
            <a:r>
              <a:rPr lang="pl-PL" sz="1600" dirty="0">
                <a:solidFill>
                  <a:schemeClr val="accent2">
                    <a:lumMod val="50000"/>
                  </a:schemeClr>
                </a:solidFill>
                <a:latin typeface="Consolas" charset="0"/>
                <a:ea typeface="Consolas" charset="0"/>
                <a:cs typeface="Consolas" charset="0"/>
              </a:rPr>
              <a:t>  IL_0005:  ldc.i4.1</a:t>
            </a:r>
          </a:p>
          <a:p>
            <a:r>
              <a:rPr lang="hu-HU" sz="1600" dirty="0">
                <a:solidFill>
                  <a:schemeClr val="accent2">
                    <a:lumMod val="50000"/>
                  </a:schemeClr>
                </a:solidFill>
                <a:latin typeface="Consolas" charset="0"/>
                <a:ea typeface="Consolas" charset="0"/>
                <a:cs typeface="Consolas" charset="0"/>
              </a:rPr>
              <a:t>  IL_0006:  add</a:t>
            </a:r>
          </a:p>
          <a:p>
            <a:r>
              <a:rPr lang="ro-RO" sz="1600" dirty="0">
                <a:solidFill>
                  <a:schemeClr val="accent2">
                    <a:lumMod val="50000"/>
                  </a:schemeClr>
                </a:solidFill>
                <a:latin typeface="Consolas" charset="0"/>
                <a:ea typeface="Consolas" charset="0"/>
                <a:cs typeface="Consolas" charset="0"/>
              </a:rPr>
              <a:t>  IL_0007:  stloc.0</a:t>
            </a:r>
          </a:p>
          <a:p>
            <a:r>
              <a:rPr lang="ro-RO" sz="1600" dirty="0">
                <a:solidFill>
                  <a:schemeClr val="accent2">
                    <a:lumMod val="50000"/>
                  </a:schemeClr>
                </a:solidFill>
                <a:latin typeface="Consolas" charset="0"/>
                <a:ea typeface="Consolas" charset="0"/>
                <a:cs typeface="Consolas" charset="0"/>
              </a:rPr>
              <a:t>  IL_0008:  stloc.1</a:t>
            </a:r>
          </a:p>
          <a:p>
            <a:r>
              <a:rPr lang="de-DE" sz="1600" dirty="0">
                <a:solidFill>
                  <a:schemeClr val="accent2">
                    <a:lumMod val="50000"/>
                  </a:schemeClr>
                </a:solidFill>
                <a:latin typeface="Consolas" charset="0"/>
                <a:ea typeface="Consolas" charset="0"/>
                <a:cs typeface="Consolas" charset="0"/>
              </a:rPr>
              <a:t>  IL_0009:  </a:t>
            </a:r>
            <a:r>
              <a:rPr lang="de-DE" sz="1600" dirty="0" err="1">
                <a:solidFill>
                  <a:schemeClr val="accent2">
                    <a:lumMod val="50000"/>
                  </a:schemeClr>
                </a:solidFill>
                <a:latin typeface="Consolas" charset="0"/>
                <a:ea typeface="Consolas" charset="0"/>
                <a:cs typeface="Consolas" charset="0"/>
              </a:rPr>
              <a:t>ret</a:t>
            </a:r>
            <a:endParaRPr lang="de-DE" sz="1600" dirty="0">
              <a:solidFill>
                <a:schemeClr val="accent2">
                  <a:lumMod val="50000"/>
                </a:schemeClr>
              </a:solidFill>
              <a:latin typeface="Consolas" charset="0"/>
              <a:ea typeface="Consolas" charset="0"/>
              <a:cs typeface="Consolas" charset="0"/>
            </a:endParaRPr>
          </a:p>
        </p:txBody>
      </p:sp>
      <p:sp>
        <p:nvSpPr>
          <p:cNvPr id="5" name="Flowchart: Document 8"/>
          <p:cNvSpPr/>
          <p:nvPr/>
        </p:nvSpPr>
        <p:spPr>
          <a:xfrm>
            <a:off x="4953000" y="958216"/>
            <a:ext cx="1600200" cy="8382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b="1" dirty="0">
              <a:solidFill>
                <a:schemeClr val="accent2">
                  <a:lumMod val="50000"/>
                </a:schemeClr>
              </a:solidFill>
              <a:latin typeface="Consolas"/>
              <a:cs typeface="Consolas"/>
            </a:endParaRPr>
          </a:p>
          <a:p>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 = 1;</a:t>
            </a:r>
          </a:p>
          <a:p>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y = ++x;</a:t>
            </a:r>
            <a:endParaRPr lang="en-US" sz="1600" dirty="0">
              <a:solidFill>
                <a:schemeClr val="accent2">
                  <a:lumMod val="50000"/>
                </a:schemeClr>
              </a:solidFill>
              <a:latin typeface="Consolas"/>
              <a:cs typeface="Consolas"/>
            </a:endParaRPr>
          </a:p>
        </p:txBody>
      </p:sp>
      <p:sp>
        <p:nvSpPr>
          <p:cNvPr id="6" name="Flowchart: Document 8"/>
          <p:cNvSpPr/>
          <p:nvPr/>
        </p:nvSpPr>
        <p:spPr>
          <a:xfrm>
            <a:off x="4724400" y="2552700"/>
            <a:ext cx="2771405" cy="28194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endParaRPr lang="en-US" sz="1600" dirty="0">
              <a:solidFill>
                <a:schemeClr val="accent2">
                  <a:lumMod val="50000"/>
                </a:schemeClr>
              </a:solidFill>
              <a:latin typeface="Consolas"/>
              <a:cs typeface="Consolas"/>
            </a:endParaRPr>
          </a:p>
          <a:p>
            <a:pPr algn="ctr"/>
            <a:endParaRPr lang="en-US" sz="1600" b="1" dirty="0">
              <a:solidFill>
                <a:schemeClr val="accent2">
                  <a:lumMod val="50000"/>
                </a:schemeClr>
              </a:solidFill>
              <a:latin typeface="Consolas"/>
              <a:cs typeface="Consolas"/>
            </a:endParaRPr>
          </a:p>
          <a:p>
            <a:r>
              <a:rPr lang="ro-RO" sz="1600" dirty="0">
                <a:solidFill>
                  <a:schemeClr val="accent2">
                    <a:lumMod val="50000"/>
                  </a:schemeClr>
                </a:solidFill>
                <a:latin typeface="Consolas" charset="0"/>
                <a:ea typeface="Consolas" charset="0"/>
                <a:cs typeface="Consolas" charset="0"/>
              </a:rPr>
              <a:t> </a:t>
            </a:r>
            <a:r>
              <a:rPr lang="ro-RO" sz="1600" dirty="0" smtClean="0">
                <a:solidFill>
                  <a:schemeClr val="accent2">
                    <a:lumMod val="50000"/>
                  </a:schemeClr>
                </a:solidFill>
                <a:latin typeface="Consolas" charset="0"/>
                <a:ea typeface="Consolas" charset="0"/>
                <a:cs typeface="Consolas" charset="0"/>
              </a:rPr>
              <a:t> IL_0000</a:t>
            </a:r>
            <a:r>
              <a:rPr lang="ro-RO" sz="1600" dirty="0">
                <a:solidFill>
                  <a:schemeClr val="accent2">
                    <a:lumMod val="50000"/>
                  </a:schemeClr>
                </a:solidFill>
                <a:latin typeface="Consolas" charset="0"/>
                <a:ea typeface="Consolas" charset="0"/>
                <a:cs typeface="Consolas" charset="0"/>
              </a:rPr>
              <a:t>:  </a:t>
            </a:r>
            <a:r>
              <a:rPr lang="ro-RO" sz="1600" dirty="0" err="1">
                <a:solidFill>
                  <a:schemeClr val="accent2">
                    <a:lumMod val="50000"/>
                  </a:schemeClr>
                </a:solidFill>
                <a:latin typeface="Consolas" charset="0"/>
                <a:ea typeface="Consolas" charset="0"/>
                <a:cs typeface="Consolas" charset="0"/>
              </a:rPr>
              <a:t>nop</a:t>
            </a:r>
            <a:endParaRPr lang="ro-RO" sz="1600" dirty="0">
              <a:solidFill>
                <a:schemeClr val="accent2">
                  <a:lumMod val="50000"/>
                </a:schemeClr>
              </a:solidFill>
              <a:latin typeface="Consolas" charset="0"/>
              <a:ea typeface="Consolas" charset="0"/>
              <a:cs typeface="Consolas" charset="0"/>
            </a:endParaRPr>
          </a:p>
          <a:p>
            <a:r>
              <a:rPr lang="pl-PL" sz="1600" dirty="0">
                <a:solidFill>
                  <a:schemeClr val="accent2">
                    <a:lumMod val="50000"/>
                  </a:schemeClr>
                </a:solidFill>
                <a:latin typeface="Consolas" charset="0"/>
                <a:ea typeface="Consolas" charset="0"/>
                <a:cs typeface="Consolas" charset="0"/>
              </a:rPr>
              <a:t>  IL_0001:  ldc.i4.1</a:t>
            </a:r>
          </a:p>
          <a:p>
            <a:r>
              <a:rPr lang="ro-RO" sz="1600" dirty="0">
                <a:solidFill>
                  <a:schemeClr val="accent2">
                    <a:lumMod val="50000"/>
                  </a:schemeClr>
                </a:solidFill>
                <a:latin typeface="Consolas" charset="0"/>
                <a:ea typeface="Consolas" charset="0"/>
                <a:cs typeface="Consolas" charset="0"/>
              </a:rPr>
              <a:t>  IL_0002:  stloc.0</a:t>
            </a:r>
          </a:p>
          <a:p>
            <a:r>
              <a:rPr lang="de-DE" sz="1600" dirty="0">
                <a:solidFill>
                  <a:schemeClr val="accent2">
                    <a:lumMod val="50000"/>
                  </a:schemeClr>
                </a:solidFill>
                <a:latin typeface="Consolas" charset="0"/>
                <a:ea typeface="Consolas" charset="0"/>
                <a:cs typeface="Consolas" charset="0"/>
              </a:rPr>
              <a:t>  IL_0003:  ldloc.0</a:t>
            </a:r>
          </a:p>
          <a:p>
            <a:r>
              <a:rPr lang="pl-PL" sz="1600" dirty="0">
                <a:solidFill>
                  <a:schemeClr val="accent2">
                    <a:lumMod val="50000"/>
                  </a:schemeClr>
                </a:solidFill>
                <a:latin typeface="Consolas" charset="0"/>
                <a:ea typeface="Consolas" charset="0"/>
                <a:cs typeface="Consolas" charset="0"/>
              </a:rPr>
              <a:t>  IL_0004:  ldc.i4.1</a:t>
            </a:r>
          </a:p>
          <a:p>
            <a:r>
              <a:rPr lang="ro-RO" sz="1600" dirty="0">
                <a:solidFill>
                  <a:schemeClr val="accent2">
                    <a:lumMod val="50000"/>
                  </a:schemeClr>
                </a:solidFill>
                <a:latin typeface="Consolas" charset="0"/>
                <a:ea typeface="Consolas" charset="0"/>
                <a:cs typeface="Consolas" charset="0"/>
              </a:rPr>
              <a:t>  IL_0005:  </a:t>
            </a:r>
            <a:r>
              <a:rPr lang="ro-RO" sz="1600" dirty="0" err="1">
                <a:solidFill>
                  <a:schemeClr val="accent2">
                    <a:lumMod val="50000"/>
                  </a:schemeClr>
                </a:solidFill>
                <a:latin typeface="Consolas" charset="0"/>
                <a:ea typeface="Consolas" charset="0"/>
                <a:cs typeface="Consolas" charset="0"/>
              </a:rPr>
              <a:t>add</a:t>
            </a:r>
            <a:endParaRPr lang="ro-RO" sz="1600" dirty="0">
              <a:solidFill>
                <a:schemeClr val="accent2">
                  <a:lumMod val="50000"/>
                </a:schemeClr>
              </a:solidFill>
              <a:latin typeface="Consolas" charset="0"/>
              <a:ea typeface="Consolas" charset="0"/>
              <a:cs typeface="Consolas" charset="0"/>
            </a:endParaRPr>
          </a:p>
          <a:p>
            <a:r>
              <a:rPr lang="ro-RO" sz="1600" dirty="0">
                <a:solidFill>
                  <a:schemeClr val="accent2">
                    <a:lumMod val="50000"/>
                  </a:schemeClr>
                </a:solidFill>
                <a:latin typeface="Consolas" charset="0"/>
                <a:ea typeface="Consolas" charset="0"/>
                <a:cs typeface="Consolas" charset="0"/>
              </a:rPr>
              <a:t>  IL_0006:  dup</a:t>
            </a:r>
          </a:p>
          <a:p>
            <a:r>
              <a:rPr lang="ro-RO" sz="1600" dirty="0">
                <a:solidFill>
                  <a:schemeClr val="accent2">
                    <a:lumMod val="50000"/>
                  </a:schemeClr>
                </a:solidFill>
                <a:latin typeface="Consolas" charset="0"/>
                <a:ea typeface="Consolas" charset="0"/>
                <a:cs typeface="Consolas" charset="0"/>
              </a:rPr>
              <a:t>  IL_0007:  stloc.0</a:t>
            </a:r>
          </a:p>
          <a:p>
            <a:r>
              <a:rPr lang="ro-RO" sz="1600" dirty="0">
                <a:solidFill>
                  <a:schemeClr val="accent2">
                    <a:lumMod val="50000"/>
                  </a:schemeClr>
                </a:solidFill>
                <a:latin typeface="Consolas" charset="0"/>
                <a:ea typeface="Consolas" charset="0"/>
                <a:cs typeface="Consolas" charset="0"/>
              </a:rPr>
              <a:t>  IL_0008:  stloc.1</a:t>
            </a:r>
          </a:p>
          <a:p>
            <a:r>
              <a:rPr lang="de-DE" sz="1600" dirty="0">
                <a:solidFill>
                  <a:schemeClr val="accent2">
                    <a:lumMod val="50000"/>
                  </a:schemeClr>
                </a:solidFill>
                <a:latin typeface="Consolas" charset="0"/>
                <a:ea typeface="Consolas" charset="0"/>
                <a:cs typeface="Consolas" charset="0"/>
              </a:rPr>
              <a:t>  IL_0009:  </a:t>
            </a:r>
            <a:r>
              <a:rPr lang="de-DE" sz="1600" dirty="0" err="1">
                <a:solidFill>
                  <a:schemeClr val="accent2">
                    <a:lumMod val="50000"/>
                  </a:schemeClr>
                </a:solidFill>
                <a:latin typeface="Consolas" charset="0"/>
                <a:ea typeface="Consolas" charset="0"/>
                <a:cs typeface="Consolas" charset="0"/>
              </a:rPr>
              <a:t>ret</a:t>
            </a:r>
            <a:endParaRPr lang="de-DE" sz="1600" dirty="0">
              <a:solidFill>
                <a:schemeClr val="accent2">
                  <a:lumMod val="50000"/>
                </a:schemeClr>
              </a:solidFill>
              <a:latin typeface="Consolas" charset="0"/>
              <a:ea typeface="Consolas" charset="0"/>
              <a:cs typeface="Consolas" charset="0"/>
            </a:endParaRPr>
          </a:p>
        </p:txBody>
      </p:sp>
      <p:cxnSp>
        <p:nvCxnSpPr>
          <p:cNvPr id="8" name="Straight Arrow Connector 7"/>
          <p:cNvCxnSpPr>
            <a:stCxn id="3" idx="2"/>
            <a:endCxn id="4" idx="0"/>
          </p:cNvCxnSpPr>
          <p:nvPr/>
        </p:nvCxnSpPr>
        <p:spPr>
          <a:xfrm>
            <a:off x="1981200" y="1799064"/>
            <a:ext cx="228600" cy="71553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a:stCxn id="5" idx="2"/>
            <a:endCxn id="6" idx="0"/>
          </p:cNvCxnSpPr>
          <p:nvPr/>
        </p:nvCxnSpPr>
        <p:spPr>
          <a:xfrm>
            <a:off x="5753100" y="1741002"/>
            <a:ext cx="357003" cy="811698"/>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2207751" y="1959291"/>
            <a:ext cx="1375698" cy="369332"/>
          </a:xfrm>
          <a:prstGeom prst="rect">
            <a:avLst/>
          </a:prstGeom>
          <a:noFill/>
          <a:effectLst/>
        </p:spPr>
        <p:txBody>
          <a:bodyPr wrap="none" rtlCol="0">
            <a:spAutoFit/>
          </a:bodyPr>
          <a:lstStyle/>
          <a:p>
            <a:pPr algn="ctr"/>
            <a:r>
              <a:rPr lang="en-US" b="1" dirty="0" smtClean="0">
                <a:solidFill>
                  <a:schemeClr val="accent2">
                    <a:lumMod val="50000"/>
                  </a:schemeClr>
                </a:solidFill>
                <a:latin typeface="Bradley Hand" charset="0"/>
                <a:ea typeface="Bradley Hand" charset="0"/>
                <a:cs typeface="Bradley Hand" charset="0"/>
              </a:rPr>
              <a:t>C# compiler</a:t>
            </a:r>
            <a:endParaRPr lang="en-US" b="1" dirty="0">
              <a:solidFill>
                <a:schemeClr val="accent2">
                  <a:lumMod val="50000"/>
                </a:schemeClr>
              </a:solidFill>
              <a:latin typeface="Bradley Hand" charset="0"/>
              <a:ea typeface="Bradley Hand" charset="0"/>
              <a:cs typeface="Bradley Hand" charset="0"/>
            </a:endParaRPr>
          </a:p>
        </p:txBody>
      </p:sp>
      <p:sp>
        <p:nvSpPr>
          <p:cNvPr id="15" name="TextBox 14"/>
          <p:cNvSpPr txBox="1"/>
          <p:nvPr/>
        </p:nvSpPr>
        <p:spPr>
          <a:xfrm>
            <a:off x="6110102" y="1962185"/>
            <a:ext cx="1375698" cy="369332"/>
          </a:xfrm>
          <a:prstGeom prst="rect">
            <a:avLst/>
          </a:prstGeom>
          <a:noFill/>
          <a:effectLst/>
        </p:spPr>
        <p:txBody>
          <a:bodyPr wrap="none" rtlCol="0">
            <a:spAutoFit/>
          </a:bodyPr>
          <a:lstStyle/>
          <a:p>
            <a:pPr algn="ctr"/>
            <a:r>
              <a:rPr lang="en-US" smtClean="0">
                <a:solidFill>
                  <a:schemeClr val="accent2">
                    <a:lumMod val="50000"/>
                  </a:schemeClr>
                </a:solidFill>
                <a:latin typeface="Bradley Hand" charset="0"/>
                <a:ea typeface="Bradley Hand" charset="0"/>
                <a:cs typeface="Bradley Hand" charset="0"/>
              </a:rPr>
              <a:t>C# compiler</a:t>
            </a:r>
            <a:endParaRPr lang="en-US" dirty="0">
              <a:solidFill>
                <a:schemeClr val="accent2">
                  <a:lumMod val="50000"/>
                </a:schemeClr>
              </a:solidFill>
              <a:latin typeface="Bradley Hand" charset="0"/>
              <a:ea typeface="Bradley Hand" charset="0"/>
              <a:cs typeface="Bradley Hand" charset="0"/>
            </a:endParaRPr>
          </a:p>
        </p:txBody>
      </p:sp>
    </p:spTree>
    <p:extLst>
      <p:ext uri="{BB962C8B-B14F-4D97-AF65-F5344CB8AC3E}">
        <p14:creationId xmlns:p14="http://schemas.microsoft.com/office/powerpoint/2010/main" val="16342631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Evaluation Stack</a:t>
            </a:r>
          </a:p>
        </p:txBody>
      </p:sp>
      <p:grpSp>
        <p:nvGrpSpPr>
          <p:cNvPr id="3" name="Группа 181"/>
          <p:cNvGrpSpPr/>
          <p:nvPr/>
        </p:nvGrpSpPr>
        <p:grpSpPr>
          <a:xfrm>
            <a:off x="133802" y="685800"/>
            <a:ext cx="8861007" cy="5745775"/>
            <a:chOff x="133802" y="685800"/>
            <a:chExt cx="8861007" cy="5745775"/>
          </a:xfrm>
        </p:grpSpPr>
        <p:grpSp>
          <p:nvGrpSpPr>
            <p:cNvPr id="4" name="Группа 178"/>
            <p:cNvGrpSpPr/>
            <p:nvPr/>
          </p:nvGrpSpPr>
          <p:grpSpPr>
            <a:xfrm>
              <a:off x="133802" y="685800"/>
              <a:ext cx="8861007" cy="5745775"/>
              <a:chOff x="100473" y="670361"/>
              <a:chExt cx="8861007" cy="5745775"/>
            </a:xfrm>
          </p:grpSpPr>
          <p:cxnSp>
            <p:nvCxnSpPr>
              <p:cNvPr id="6" name="Прямая соединительная линия 4"/>
              <p:cNvCxnSpPr/>
              <p:nvPr/>
            </p:nvCxnSpPr>
            <p:spPr>
              <a:xfrm>
                <a:off x="3810000" y="670361"/>
                <a:ext cx="0" cy="5745775"/>
              </a:xfrm>
              <a:prstGeom prst="line">
                <a:avLst/>
              </a:prstGeom>
              <a:ln w="38100">
                <a:solidFill>
                  <a:schemeClr val="accent2">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 name="Группа 25"/>
              <p:cNvGrpSpPr/>
              <p:nvPr/>
            </p:nvGrpSpPr>
            <p:grpSpPr>
              <a:xfrm>
                <a:off x="5423499" y="1524000"/>
                <a:ext cx="973169" cy="3810000"/>
                <a:chOff x="322231" y="1371082"/>
                <a:chExt cx="1837901" cy="3810000"/>
              </a:xfrm>
            </p:grpSpPr>
            <p:cxnSp>
              <p:nvCxnSpPr>
                <p:cNvPr id="78" name="Straight Connector 6"/>
                <p:cNvCxnSpPr/>
                <p:nvPr/>
              </p:nvCxnSpPr>
              <p:spPr>
                <a:xfrm>
                  <a:off x="322231" y="518108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9" name="Группа 24"/>
                <p:cNvGrpSpPr/>
                <p:nvPr/>
              </p:nvGrpSpPr>
              <p:grpSpPr>
                <a:xfrm>
                  <a:off x="322231" y="1371082"/>
                  <a:ext cx="1837901" cy="3810000"/>
                  <a:chOff x="322231" y="1371082"/>
                  <a:chExt cx="1837901" cy="3810000"/>
                </a:xfrm>
              </p:grpSpPr>
              <p:cxnSp>
                <p:nvCxnSpPr>
                  <p:cNvPr id="80" name="Straight Connector 5"/>
                  <p:cNvCxnSpPr/>
                  <p:nvPr/>
                </p:nvCxnSpPr>
                <p:spPr>
                  <a:xfrm>
                    <a:off x="2135195" y="1371082"/>
                    <a:ext cx="0" cy="38100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7"/>
                  <p:cNvCxnSpPr/>
                  <p:nvPr/>
                </p:nvCxnSpPr>
                <p:spPr>
                  <a:xfrm>
                    <a:off x="322231" y="2971282"/>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82"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3" name="Straight Connector 39"/>
                  <p:cNvCxnSpPr/>
                  <p:nvPr/>
                </p:nvCxnSpPr>
                <p:spPr>
                  <a:xfrm>
                    <a:off x="322231" y="3809482"/>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4" name="Straight Connector 5"/>
                  <p:cNvCxnSpPr/>
                  <p:nvPr/>
                </p:nvCxnSpPr>
                <p:spPr>
                  <a:xfrm>
                    <a:off x="322231" y="1447282"/>
                    <a:ext cx="0"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8" name="Left Brace 20"/>
              <p:cNvSpPr/>
              <p:nvPr/>
            </p:nvSpPr>
            <p:spPr>
              <a:xfrm>
                <a:off x="381000" y="4093431"/>
                <a:ext cx="395613" cy="2000295"/>
              </a:xfrm>
              <a:prstGeom prst="leftBrace">
                <a:avLst>
                  <a:gd name="adj1" fmla="val 8333"/>
                  <a:gd name="adj2" fmla="val 48535"/>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9" name="Left Brace 21"/>
              <p:cNvSpPr/>
              <p:nvPr/>
            </p:nvSpPr>
            <p:spPr>
              <a:xfrm>
                <a:off x="410616" y="1425213"/>
                <a:ext cx="356876" cy="2646058"/>
              </a:xfrm>
              <a:prstGeom prst="leftBrace">
                <a:avLst>
                  <a:gd name="adj1" fmla="val 8333"/>
                  <a:gd name="adj2" fmla="val 48535"/>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10" name="Right Brace 22"/>
              <p:cNvSpPr/>
              <p:nvPr/>
            </p:nvSpPr>
            <p:spPr>
              <a:xfrm>
                <a:off x="2554500" y="3124199"/>
                <a:ext cx="417299" cy="873457"/>
              </a:xfrm>
              <a:prstGeom prst="rightBrace">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11" name="Right Brace 23"/>
              <p:cNvSpPr/>
              <p:nvPr/>
            </p:nvSpPr>
            <p:spPr>
              <a:xfrm>
                <a:off x="2545775" y="1425213"/>
                <a:ext cx="426025" cy="1698986"/>
              </a:xfrm>
              <a:prstGeom prst="rightBrace">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accent2">
                      <a:lumMod val="50000"/>
                    </a:schemeClr>
                  </a:solidFill>
                </a:endParaRPr>
              </a:p>
            </p:txBody>
          </p:sp>
          <p:sp>
            <p:nvSpPr>
              <p:cNvPr id="12" name="TextBox 11"/>
              <p:cNvSpPr txBox="1"/>
              <p:nvPr/>
            </p:nvSpPr>
            <p:spPr>
              <a:xfrm rot="16200000">
                <a:off x="-442144" y="2185730"/>
                <a:ext cx="1423788" cy="338554"/>
              </a:xfrm>
              <a:prstGeom prst="rect">
                <a:avLst/>
              </a:prstGeom>
              <a:noFill/>
            </p:spPr>
            <p:txBody>
              <a:bodyPr wrap="none" rtlCol="0">
                <a:spAutoFit/>
              </a:bodyPr>
              <a:lstStyle/>
              <a:p>
                <a:pPr algn="ctr"/>
                <a:r>
                  <a:rPr lang="en-US" sz="1600" b="1" dirty="0" err="1">
                    <a:solidFill>
                      <a:schemeClr val="accent2">
                        <a:lumMod val="50000"/>
                      </a:schemeClr>
                    </a:solidFill>
                    <a:latin typeface="Bradley Hand" charset="0"/>
                    <a:ea typeface="Bradley Hand" charset="0"/>
                    <a:cs typeface="Bradley Hand" charset="0"/>
                  </a:rPr>
                  <a:t>Stackframe</a:t>
                </a:r>
                <a:r>
                  <a:rPr lang="en-US" sz="1600" b="1" dirty="0">
                    <a:solidFill>
                      <a:schemeClr val="accent2">
                        <a:lumMod val="50000"/>
                      </a:schemeClr>
                    </a:solidFill>
                    <a:latin typeface="Bradley Hand" charset="0"/>
                    <a:ea typeface="Bradley Hand" charset="0"/>
                    <a:cs typeface="Bradley Hand" charset="0"/>
                  </a:rPr>
                  <a:t> 1</a:t>
                </a:r>
              </a:p>
            </p:txBody>
          </p:sp>
          <p:sp>
            <p:nvSpPr>
              <p:cNvPr id="13" name="TextBox 12"/>
              <p:cNvSpPr txBox="1"/>
              <p:nvPr/>
            </p:nvSpPr>
            <p:spPr>
              <a:xfrm rot="16200000">
                <a:off x="-440029" y="4935279"/>
                <a:ext cx="1428597" cy="338554"/>
              </a:xfrm>
              <a:prstGeom prst="rect">
                <a:avLst/>
              </a:prstGeom>
              <a:noFill/>
            </p:spPr>
            <p:txBody>
              <a:bodyPr wrap="none" rtlCol="0">
                <a:spAutoFit/>
              </a:bodyPr>
              <a:lstStyle/>
              <a:p>
                <a:pPr algn="ctr"/>
                <a:r>
                  <a:rPr lang="en-US" sz="1600" b="1" dirty="0" err="1">
                    <a:solidFill>
                      <a:schemeClr val="accent2">
                        <a:lumMod val="50000"/>
                      </a:schemeClr>
                    </a:solidFill>
                    <a:latin typeface="Bradley Hand" charset="0"/>
                    <a:ea typeface="Bradley Hand" charset="0"/>
                    <a:cs typeface="Bradley Hand" charset="0"/>
                  </a:rPr>
                  <a:t>Stackframe</a:t>
                </a:r>
                <a:r>
                  <a:rPr lang="en-US" sz="1600" b="1" dirty="0">
                    <a:solidFill>
                      <a:schemeClr val="accent2">
                        <a:lumMod val="50000"/>
                      </a:schemeClr>
                    </a:solidFill>
                    <a:latin typeface="Bradley Hand" charset="0"/>
                    <a:ea typeface="Bradley Hand" charset="0"/>
                    <a:cs typeface="Bradley Hand" charset="0"/>
                  </a:rPr>
                  <a:t> 0</a:t>
                </a:r>
              </a:p>
            </p:txBody>
          </p:sp>
          <p:sp>
            <p:nvSpPr>
              <p:cNvPr id="14" name="TextBox 13"/>
              <p:cNvSpPr txBox="1"/>
              <p:nvPr/>
            </p:nvSpPr>
            <p:spPr>
              <a:xfrm rot="16200000">
                <a:off x="2763447" y="1837822"/>
                <a:ext cx="1173928" cy="830997"/>
              </a:xfrm>
              <a:prstGeom prst="rect">
                <a:avLst/>
              </a:prstGeom>
              <a:noFill/>
            </p:spPr>
            <p:txBody>
              <a:bodyPr wrap="square" rtlCol="0">
                <a:spAutoFit/>
              </a:bodyPr>
              <a:lstStyle/>
              <a:p>
                <a:pPr algn="ctr"/>
                <a:r>
                  <a:rPr lang="en-US" sz="1600" dirty="0">
                    <a:solidFill>
                      <a:schemeClr val="accent2">
                        <a:lumMod val="50000"/>
                      </a:schemeClr>
                    </a:solidFill>
                    <a:latin typeface="Bradley Hand" charset="0"/>
                    <a:ea typeface="Bradley Hand" charset="0"/>
                    <a:cs typeface="Bradley Hand" charset="0"/>
                  </a:rPr>
                  <a:t>Evaluation</a:t>
                </a:r>
              </a:p>
              <a:p>
                <a:pPr algn="ctr"/>
                <a:r>
                  <a:rPr lang="en-US" sz="1600" dirty="0">
                    <a:solidFill>
                      <a:schemeClr val="accent2">
                        <a:lumMod val="50000"/>
                      </a:schemeClr>
                    </a:solidFill>
                    <a:latin typeface="Bradley Hand" charset="0"/>
                    <a:ea typeface="Bradley Hand" charset="0"/>
                    <a:cs typeface="Bradley Hand" charset="0"/>
                  </a:rPr>
                  <a:t>Stack </a:t>
                </a:r>
              </a:p>
              <a:p>
                <a:pPr algn="ctr"/>
                <a:r>
                  <a:rPr lang="en-US" sz="1600" dirty="0">
                    <a:solidFill>
                      <a:schemeClr val="accent2">
                        <a:lumMod val="50000"/>
                      </a:schemeClr>
                    </a:solidFill>
                    <a:latin typeface="Bradley Hand" charset="0"/>
                    <a:ea typeface="Bradley Hand" charset="0"/>
                    <a:cs typeface="Bradley Hand" charset="0"/>
                  </a:rPr>
                  <a:t>Space</a:t>
                </a:r>
              </a:p>
            </p:txBody>
          </p:sp>
          <p:sp>
            <p:nvSpPr>
              <p:cNvPr id="15" name="TextBox 14"/>
              <p:cNvSpPr txBox="1"/>
              <p:nvPr/>
            </p:nvSpPr>
            <p:spPr>
              <a:xfrm rot="16200000">
                <a:off x="2591236" y="3146206"/>
                <a:ext cx="1548822" cy="830997"/>
              </a:xfrm>
              <a:prstGeom prst="rect">
                <a:avLst/>
              </a:prstGeom>
              <a:noFill/>
            </p:spPr>
            <p:txBody>
              <a:bodyPr wrap="none" rtlCol="0">
                <a:spAutoFit/>
              </a:bodyPr>
              <a:lstStyle/>
              <a:p>
                <a:pPr algn="ctr"/>
                <a:r>
                  <a:rPr lang="en-US" sz="1600" dirty="0">
                    <a:solidFill>
                      <a:schemeClr val="accent2">
                        <a:lumMod val="50000"/>
                      </a:schemeClr>
                    </a:solidFill>
                    <a:latin typeface="Bradley Hand" charset="0"/>
                    <a:ea typeface="Bradley Hand" charset="0"/>
                    <a:cs typeface="Bradley Hand" charset="0"/>
                  </a:rPr>
                  <a:t>Arguments </a:t>
                </a:r>
              </a:p>
              <a:p>
                <a:pPr algn="ctr"/>
                <a:r>
                  <a:rPr lang="en-US" sz="1600" dirty="0">
                    <a:solidFill>
                      <a:schemeClr val="accent2">
                        <a:lumMod val="50000"/>
                      </a:schemeClr>
                    </a:solidFill>
                    <a:latin typeface="Bradley Hand" charset="0"/>
                    <a:ea typeface="Bradley Hand" charset="0"/>
                    <a:cs typeface="Bradley Hand" charset="0"/>
                  </a:rPr>
                  <a:t>and </a:t>
                </a:r>
              </a:p>
              <a:p>
                <a:pPr algn="ctr"/>
                <a:r>
                  <a:rPr lang="en-US" sz="1600" dirty="0">
                    <a:solidFill>
                      <a:schemeClr val="accent2">
                        <a:lumMod val="50000"/>
                      </a:schemeClr>
                    </a:solidFill>
                    <a:latin typeface="Bradley Hand" charset="0"/>
                    <a:ea typeface="Bradley Hand" charset="0"/>
                    <a:cs typeface="Bradley Hand" charset="0"/>
                  </a:rPr>
                  <a:t>Local Variables</a:t>
                </a:r>
              </a:p>
            </p:txBody>
          </p:sp>
          <p:cxnSp>
            <p:nvCxnSpPr>
              <p:cNvPr id="16" name="Straight Arrow Connector 29"/>
              <p:cNvCxnSpPr/>
              <p:nvPr/>
            </p:nvCxnSpPr>
            <p:spPr>
              <a:xfrm flipH="1" flipV="1">
                <a:off x="1447800" y="1372603"/>
                <a:ext cx="9660" cy="1467681"/>
              </a:xfrm>
              <a:prstGeom prst="straightConnector1">
                <a:avLst/>
              </a:prstGeom>
              <a:ln>
                <a:solidFill>
                  <a:schemeClr val="accent2">
                    <a:lumMod val="75000"/>
                  </a:schemeClr>
                </a:solidFill>
                <a:prstDash val="sysDash"/>
                <a:tailEnd type="arrow"/>
              </a:ln>
              <a:effectLst/>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rot="16200000">
                <a:off x="863868" y="1956999"/>
                <a:ext cx="817853" cy="369332"/>
              </a:xfrm>
              <a:prstGeom prst="rect">
                <a:avLst/>
              </a:prstGeom>
              <a:noFill/>
            </p:spPr>
            <p:txBody>
              <a:bodyPr wrap="none" rtlCol="0">
                <a:spAutoFit/>
              </a:bodyPr>
              <a:lstStyle/>
              <a:p>
                <a:pPr algn="ctr"/>
                <a:r>
                  <a:rPr lang="en-US" dirty="0">
                    <a:solidFill>
                      <a:schemeClr val="accent2">
                        <a:lumMod val="50000"/>
                      </a:schemeClr>
                    </a:solidFill>
                    <a:latin typeface="Bradley Hand" charset="0"/>
                    <a:ea typeface="Bradley Hand" charset="0"/>
                    <a:cs typeface="Bradley Hand" charset="0"/>
                  </a:rPr>
                  <a:t>Grows</a:t>
                </a:r>
              </a:p>
            </p:txBody>
          </p:sp>
          <p:sp>
            <p:nvSpPr>
              <p:cNvPr id="18" name="TextBox 17"/>
              <p:cNvSpPr txBox="1"/>
              <p:nvPr/>
            </p:nvSpPr>
            <p:spPr>
              <a:xfrm>
                <a:off x="1912923" y="3560927"/>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19" name="TextBox 18"/>
              <p:cNvSpPr txBox="1"/>
              <p:nvPr/>
            </p:nvSpPr>
            <p:spPr>
              <a:xfrm>
                <a:off x="1904680" y="3146173"/>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grpSp>
            <p:nvGrpSpPr>
              <p:cNvPr id="20" name="Группа 96"/>
              <p:cNvGrpSpPr/>
              <p:nvPr/>
            </p:nvGrpSpPr>
            <p:grpSpPr>
              <a:xfrm>
                <a:off x="4165911" y="1589470"/>
                <a:ext cx="998260" cy="3744530"/>
                <a:chOff x="274845" y="1428592"/>
                <a:chExt cx="1885287" cy="3744530"/>
              </a:xfrm>
            </p:grpSpPr>
            <p:cxnSp>
              <p:nvCxnSpPr>
                <p:cNvPr id="71"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2" name="Группа 98"/>
                <p:cNvGrpSpPr/>
                <p:nvPr/>
              </p:nvGrpSpPr>
              <p:grpSpPr>
                <a:xfrm>
                  <a:off x="274845" y="1428592"/>
                  <a:ext cx="1885287" cy="3744530"/>
                  <a:chOff x="274845" y="1428592"/>
                  <a:chExt cx="1885287" cy="3744530"/>
                </a:xfrm>
              </p:grpSpPr>
              <p:cxnSp>
                <p:nvCxnSpPr>
                  <p:cNvPr id="73"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
                  <p:cNvCxnSpPr/>
                  <p:nvPr/>
                </p:nvCxnSpPr>
                <p:spPr>
                  <a:xfrm>
                    <a:off x="322231" y="297709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75"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6" name="Straight Connector 39"/>
                  <p:cNvCxnSpPr/>
                  <p:nvPr/>
                </p:nvCxnSpPr>
                <p:spPr>
                  <a:xfrm>
                    <a:off x="322231" y="3815291"/>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7"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21" name="Группа 104"/>
              <p:cNvGrpSpPr/>
              <p:nvPr/>
            </p:nvGrpSpPr>
            <p:grpSpPr>
              <a:xfrm>
                <a:off x="1554696" y="1510230"/>
                <a:ext cx="982643" cy="3823770"/>
                <a:chOff x="322231" y="1363121"/>
                <a:chExt cx="1855793" cy="3823770"/>
              </a:xfrm>
            </p:grpSpPr>
            <p:cxnSp>
              <p:nvCxnSpPr>
                <p:cNvPr id="64" name="Straight Connector 6"/>
                <p:cNvCxnSpPr/>
                <p:nvPr/>
              </p:nvCxnSpPr>
              <p:spPr>
                <a:xfrm>
                  <a:off x="322231" y="5186891"/>
                  <a:ext cx="181296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65" name="Группа 106"/>
                <p:cNvGrpSpPr/>
                <p:nvPr/>
              </p:nvGrpSpPr>
              <p:grpSpPr>
                <a:xfrm>
                  <a:off x="322231" y="1363121"/>
                  <a:ext cx="1855793" cy="3823770"/>
                  <a:chOff x="322231" y="1363121"/>
                  <a:chExt cx="1855793" cy="3823770"/>
                </a:xfrm>
              </p:grpSpPr>
              <p:cxnSp>
                <p:nvCxnSpPr>
                  <p:cNvPr id="66" name="Straight Connector 5"/>
                  <p:cNvCxnSpPr/>
                  <p:nvPr/>
                </p:nvCxnSpPr>
                <p:spPr>
                  <a:xfrm flipH="1">
                    <a:off x="2135195" y="1363121"/>
                    <a:ext cx="42829" cy="382377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7"/>
                  <p:cNvCxnSpPr/>
                  <p:nvPr/>
                </p:nvCxnSpPr>
                <p:spPr>
                  <a:xfrm>
                    <a:off x="322231" y="296332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68"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9" name="Straight Connector 39"/>
                  <p:cNvCxnSpPr/>
                  <p:nvPr/>
                </p:nvCxnSpPr>
                <p:spPr>
                  <a:xfrm>
                    <a:off x="322231" y="3801521"/>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0" name="Straight Connector 5"/>
                  <p:cNvCxnSpPr/>
                  <p:nvPr/>
                </p:nvCxnSpPr>
                <p:spPr>
                  <a:xfrm>
                    <a:off x="322231" y="1428591"/>
                    <a:ext cx="0" cy="37583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22" name="Группа 126"/>
              <p:cNvGrpSpPr/>
              <p:nvPr/>
            </p:nvGrpSpPr>
            <p:grpSpPr>
              <a:xfrm>
                <a:off x="6639376" y="1589470"/>
                <a:ext cx="976586" cy="3744530"/>
                <a:chOff x="315778" y="1428591"/>
                <a:chExt cx="1844354" cy="3744530"/>
              </a:xfrm>
            </p:grpSpPr>
            <p:cxnSp>
              <p:nvCxnSpPr>
                <p:cNvPr id="57" name="Straight Connector 6"/>
                <p:cNvCxnSpPr/>
                <p:nvPr/>
              </p:nvCxnSpPr>
              <p:spPr>
                <a:xfrm>
                  <a:off x="322231" y="5173121"/>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58" name="Группа 128"/>
                <p:cNvGrpSpPr/>
                <p:nvPr/>
              </p:nvGrpSpPr>
              <p:grpSpPr>
                <a:xfrm>
                  <a:off x="315778" y="1428591"/>
                  <a:ext cx="1844354" cy="3744530"/>
                  <a:chOff x="315778" y="1428591"/>
                  <a:chExt cx="1844354" cy="3744530"/>
                </a:xfrm>
              </p:grpSpPr>
              <p:cxnSp>
                <p:nvCxnSpPr>
                  <p:cNvPr id="59" name="Straight Connector 5"/>
                  <p:cNvCxnSpPr/>
                  <p:nvPr/>
                </p:nvCxnSpPr>
                <p:spPr>
                  <a:xfrm flipH="1">
                    <a:off x="2129475" y="1439321"/>
                    <a:ext cx="5720"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0" name="Straight Connector 7"/>
                  <p:cNvCxnSpPr/>
                  <p:nvPr/>
                </p:nvCxnSpPr>
                <p:spPr>
                  <a:xfrm>
                    <a:off x="322231" y="296332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61"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2" name="Straight Connector 39"/>
                  <p:cNvCxnSpPr/>
                  <p:nvPr/>
                </p:nvCxnSpPr>
                <p:spPr>
                  <a:xfrm>
                    <a:off x="322231" y="3801521"/>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3" name="Straight Connector 5"/>
                  <p:cNvCxnSpPr/>
                  <p:nvPr/>
                </p:nvCxnSpPr>
                <p:spPr>
                  <a:xfrm flipH="1">
                    <a:off x="315778" y="1428591"/>
                    <a:ext cx="6453"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23" name="Группа 134"/>
              <p:cNvGrpSpPr/>
              <p:nvPr/>
            </p:nvGrpSpPr>
            <p:grpSpPr>
              <a:xfrm>
                <a:off x="7894535" y="1425213"/>
                <a:ext cx="973169" cy="3908787"/>
                <a:chOff x="322231" y="1272295"/>
                <a:chExt cx="1837901" cy="3908787"/>
              </a:xfrm>
            </p:grpSpPr>
            <p:cxnSp>
              <p:nvCxnSpPr>
                <p:cNvPr id="52" name="Straight Connector 6"/>
                <p:cNvCxnSpPr/>
                <p:nvPr/>
              </p:nvCxnSpPr>
              <p:spPr>
                <a:xfrm>
                  <a:off x="322231" y="518108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53" name="Группа 136"/>
                <p:cNvGrpSpPr/>
                <p:nvPr/>
              </p:nvGrpSpPr>
              <p:grpSpPr>
                <a:xfrm>
                  <a:off x="322231" y="1272295"/>
                  <a:ext cx="1837901" cy="3908787"/>
                  <a:chOff x="322231" y="1272295"/>
                  <a:chExt cx="1837901" cy="3908787"/>
                </a:xfrm>
              </p:grpSpPr>
              <p:cxnSp>
                <p:nvCxnSpPr>
                  <p:cNvPr id="54" name="Straight Connector 5"/>
                  <p:cNvCxnSpPr/>
                  <p:nvPr/>
                </p:nvCxnSpPr>
                <p:spPr>
                  <a:xfrm>
                    <a:off x="2135195" y="1272295"/>
                    <a:ext cx="0" cy="3908787"/>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39"/>
                  <p:cNvCxnSpPr/>
                  <p:nvPr/>
                </p:nvCxnSpPr>
                <p:spPr>
                  <a:xfrm>
                    <a:off x="322231" y="3809482"/>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56" name="Straight Connector 5"/>
                  <p:cNvCxnSpPr/>
                  <p:nvPr/>
                </p:nvCxnSpPr>
                <p:spPr>
                  <a:xfrm>
                    <a:off x="322231" y="1447282"/>
                    <a:ext cx="0"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24" name="TextBox 23"/>
              <p:cNvSpPr txBox="1"/>
              <p:nvPr/>
            </p:nvSpPr>
            <p:spPr>
              <a:xfrm>
                <a:off x="4084018" y="5410510"/>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ldarg.0</a:t>
                </a:r>
              </a:p>
            </p:txBody>
          </p:sp>
          <p:sp>
            <p:nvSpPr>
              <p:cNvPr id="25" name="TextBox 24"/>
              <p:cNvSpPr txBox="1"/>
              <p:nvPr/>
            </p:nvSpPr>
            <p:spPr>
              <a:xfrm>
                <a:off x="5323119" y="5407222"/>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ldarg.1</a:t>
                </a:r>
              </a:p>
            </p:txBody>
          </p:sp>
          <p:sp>
            <p:nvSpPr>
              <p:cNvPr id="26" name="TextBox 25"/>
              <p:cNvSpPr txBox="1"/>
              <p:nvPr/>
            </p:nvSpPr>
            <p:spPr>
              <a:xfrm>
                <a:off x="6562220" y="5407222"/>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add</a:t>
                </a:r>
              </a:p>
            </p:txBody>
          </p:sp>
          <p:sp>
            <p:nvSpPr>
              <p:cNvPr id="27" name="TextBox 26"/>
              <p:cNvSpPr txBox="1"/>
              <p:nvPr/>
            </p:nvSpPr>
            <p:spPr>
              <a:xfrm>
                <a:off x="7787552" y="5407222"/>
                <a:ext cx="1173928" cy="307777"/>
              </a:xfrm>
              <a:prstGeom prst="rect">
                <a:avLst/>
              </a:prstGeom>
              <a:noFill/>
            </p:spPr>
            <p:txBody>
              <a:bodyPr wrap="square" rtlCol="0">
                <a:spAutoFit/>
              </a:bodyPr>
              <a:lstStyle/>
              <a:p>
                <a:pPr algn="ctr"/>
                <a:r>
                  <a:rPr lang="en-US" sz="1400" b="1" dirty="0">
                    <a:solidFill>
                      <a:schemeClr val="accent2">
                        <a:lumMod val="50000"/>
                      </a:schemeClr>
                    </a:solidFill>
                    <a:latin typeface="Consolas"/>
                    <a:cs typeface="Consolas"/>
                  </a:rPr>
                  <a:t>ret</a:t>
                </a:r>
              </a:p>
            </p:txBody>
          </p:sp>
          <p:sp>
            <p:nvSpPr>
              <p:cNvPr id="28" name="TextBox 27"/>
              <p:cNvSpPr txBox="1"/>
              <p:nvPr/>
            </p:nvSpPr>
            <p:spPr>
              <a:xfrm>
                <a:off x="4562244" y="3603185"/>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29" name="TextBox 28"/>
              <p:cNvSpPr txBox="1"/>
              <p:nvPr/>
            </p:nvSpPr>
            <p:spPr>
              <a:xfrm>
                <a:off x="4554001" y="3188431"/>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sp>
            <p:nvSpPr>
              <p:cNvPr id="30" name="TextBox 29"/>
              <p:cNvSpPr txBox="1"/>
              <p:nvPr/>
            </p:nvSpPr>
            <p:spPr>
              <a:xfrm>
                <a:off x="5789260" y="3581400"/>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31" name="TextBox 30"/>
              <p:cNvSpPr txBox="1"/>
              <p:nvPr/>
            </p:nvSpPr>
            <p:spPr>
              <a:xfrm>
                <a:off x="5781017" y="3166646"/>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cxnSp>
            <p:nvCxnSpPr>
              <p:cNvPr id="32" name="Straight Connector 38"/>
              <p:cNvCxnSpPr/>
              <p:nvPr/>
            </p:nvCxnSpPr>
            <p:spPr>
              <a:xfrm>
                <a:off x="4191002" y="2743200"/>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3" name="Straight Connector 38"/>
              <p:cNvCxnSpPr/>
              <p:nvPr/>
            </p:nvCxnSpPr>
            <p:spPr>
              <a:xfrm>
                <a:off x="5410295" y="2743200"/>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8"/>
              <p:cNvCxnSpPr/>
              <p:nvPr/>
            </p:nvCxnSpPr>
            <p:spPr>
              <a:xfrm>
                <a:off x="5410295" y="229574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4523064" y="2747560"/>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36" name="TextBox 35"/>
              <p:cNvSpPr txBox="1"/>
              <p:nvPr/>
            </p:nvSpPr>
            <p:spPr>
              <a:xfrm>
                <a:off x="5755042" y="2747560"/>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3</a:t>
                </a:r>
              </a:p>
            </p:txBody>
          </p:sp>
          <p:sp>
            <p:nvSpPr>
              <p:cNvPr id="37" name="TextBox 36"/>
              <p:cNvSpPr txBox="1"/>
              <p:nvPr/>
            </p:nvSpPr>
            <p:spPr>
              <a:xfrm>
                <a:off x="5755042" y="2336722"/>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5</a:t>
                </a:r>
              </a:p>
            </p:txBody>
          </p:sp>
          <p:cxnSp>
            <p:nvCxnSpPr>
              <p:cNvPr id="38" name="Straight Connector 38"/>
              <p:cNvCxnSpPr/>
              <p:nvPr/>
            </p:nvCxnSpPr>
            <p:spPr>
              <a:xfrm>
                <a:off x="6626560" y="2742618"/>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6971307" y="2746978"/>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8</a:t>
                </a:r>
              </a:p>
            </p:txBody>
          </p:sp>
          <p:sp>
            <p:nvSpPr>
              <p:cNvPr id="40" name="TextBox 39"/>
              <p:cNvSpPr txBox="1"/>
              <p:nvPr/>
            </p:nvSpPr>
            <p:spPr>
              <a:xfrm>
                <a:off x="413133" y="4373684"/>
                <a:ext cx="1173928" cy="338554"/>
              </a:xfrm>
              <a:prstGeom prst="rect">
                <a:avLst/>
              </a:prstGeom>
              <a:noFill/>
            </p:spPr>
            <p:txBody>
              <a:bodyPr wrap="square" rtlCol="0">
                <a:spAutoFit/>
              </a:bodyPr>
              <a:lstStyle/>
              <a:p>
                <a:pPr algn="ctr"/>
                <a:r>
                  <a:rPr lang="en-US" sz="1600" b="1" dirty="0">
                    <a:solidFill>
                      <a:schemeClr val="accent2">
                        <a:lumMod val="50000"/>
                      </a:schemeClr>
                    </a:solidFill>
                    <a:latin typeface="Consolas"/>
                    <a:cs typeface="Consolas"/>
                  </a:rPr>
                  <a:t>Main</a:t>
                </a:r>
              </a:p>
            </p:txBody>
          </p:sp>
          <p:sp>
            <p:nvSpPr>
              <p:cNvPr id="41" name="TextBox 40"/>
              <p:cNvSpPr txBox="1"/>
              <p:nvPr/>
            </p:nvSpPr>
            <p:spPr>
              <a:xfrm>
                <a:off x="431764" y="2915912"/>
                <a:ext cx="1173928" cy="338554"/>
              </a:xfrm>
              <a:prstGeom prst="rect">
                <a:avLst/>
              </a:prstGeom>
              <a:noFill/>
            </p:spPr>
            <p:txBody>
              <a:bodyPr wrap="square" rtlCol="0">
                <a:spAutoFit/>
              </a:bodyPr>
              <a:lstStyle/>
              <a:p>
                <a:pPr algn="ctr"/>
                <a:r>
                  <a:rPr lang="en-US" sz="1600" b="1" dirty="0">
                    <a:solidFill>
                      <a:schemeClr val="accent2">
                        <a:lumMod val="50000"/>
                      </a:schemeClr>
                    </a:solidFill>
                    <a:latin typeface="Consolas"/>
                    <a:cs typeface="Consolas"/>
                  </a:rPr>
                  <a:t>Add</a:t>
                </a:r>
              </a:p>
            </p:txBody>
          </p:sp>
          <p:sp>
            <p:nvSpPr>
              <p:cNvPr id="42" name="TextBox 41"/>
              <p:cNvSpPr txBox="1"/>
              <p:nvPr/>
            </p:nvSpPr>
            <p:spPr>
              <a:xfrm>
                <a:off x="725152" y="842516"/>
                <a:ext cx="2655932" cy="369332"/>
              </a:xfrm>
              <a:prstGeom prst="rect">
                <a:avLst/>
              </a:prstGeom>
              <a:noFill/>
            </p:spPr>
            <p:txBody>
              <a:bodyPr wrap="square" rtlCol="0">
                <a:spAutoFit/>
              </a:bodyPr>
              <a:lstStyle/>
              <a:p>
                <a:pPr algn="ctr"/>
                <a:r>
                  <a:rPr lang="en-US" dirty="0" smtClean="0">
                    <a:solidFill>
                      <a:schemeClr val="accent2">
                        <a:lumMod val="50000"/>
                      </a:schemeClr>
                    </a:solidFill>
                    <a:latin typeface="Bradley Hand" charset="0"/>
                    <a:ea typeface="Bradley Hand" charset="0"/>
                    <a:cs typeface="Bradley Hand" charset="0"/>
                  </a:rPr>
                  <a:t>Setting Up the Call</a:t>
                </a:r>
                <a:endParaRPr lang="en-US" dirty="0">
                  <a:solidFill>
                    <a:schemeClr val="accent2">
                      <a:lumMod val="50000"/>
                    </a:schemeClr>
                  </a:solidFill>
                  <a:latin typeface="Bradley Hand" charset="0"/>
                  <a:ea typeface="Bradley Hand" charset="0"/>
                  <a:cs typeface="Bradley Hand" charset="0"/>
                </a:endParaRPr>
              </a:p>
            </p:txBody>
          </p:sp>
          <p:sp>
            <p:nvSpPr>
              <p:cNvPr id="43" name="TextBox 42"/>
              <p:cNvSpPr txBox="1"/>
              <p:nvPr/>
            </p:nvSpPr>
            <p:spPr>
              <a:xfrm>
                <a:off x="5311410" y="845823"/>
                <a:ext cx="2655932" cy="369332"/>
              </a:xfrm>
              <a:prstGeom prst="rect">
                <a:avLst/>
              </a:prstGeom>
              <a:noFill/>
            </p:spPr>
            <p:txBody>
              <a:bodyPr wrap="square" rtlCol="0">
                <a:spAutoFit/>
              </a:bodyPr>
              <a:lstStyle/>
              <a:p>
                <a:pPr algn="ctr"/>
                <a:r>
                  <a:rPr lang="en-US" dirty="0">
                    <a:solidFill>
                      <a:schemeClr val="accent2">
                        <a:lumMod val="50000"/>
                      </a:schemeClr>
                    </a:solidFill>
                    <a:latin typeface="Bradley Hand" charset="0"/>
                    <a:ea typeface="Bradley Hand" charset="0"/>
                    <a:cs typeface="Bradley Hand" charset="0"/>
                  </a:rPr>
                  <a:t>Execution of Method</a:t>
                </a:r>
              </a:p>
            </p:txBody>
          </p:sp>
          <p:sp>
            <p:nvSpPr>
              <p:cNvPr id="44" name="TextBox 43"/>
              <p:cNvSpPr txBox="1"/>
              <p:nvPr/>
            </p:nvSpPr>
            <p:spPr>
              <a:xfrm>
                <a:off x="8226078" y="4230157"/>
                <a:ext cx="296877"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8</a:t>
                </a:r>
              </a:p>
            </p:txBody>
          </p:sp>
          <p:cxnSp>
            <p:nvCxnSpPr>
              <p:cNvPr id="45" name="Скругленная соединительная линия 52"/>
              <p:cNvCxnSpPr/>
              <p:nvPr/>
            </p:nvCxnSpPr>
            <p:spPr>
              <a:xfrm>
                <a:off x="7268184" y="2916255"/>
                <a:ext cx="1106333" cy="1313902"/>
              </a:xfrm>
              <a:prstGeom prst="curvedConnector2">
                <a:avLst/>
              </a:prstGeom>
              <a:ln w="38100">
                <a:solidFill>
                  <a:schemeClr val="accent2">
                    <a:lumMod val="75000"/>
                  </a:schemeClr>
                </a:solidFill>
                <a:prstDash val="sysDot"/>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46" name="Прямоугольник 67"/>
              <p:cNvSpPr/>
              <p:nvPr/>
            </p:nvSpPr>
            <p:spPr>
              <a:xfrm>
                <a:off x="104939" y="4658364"/>
                <a:ext cx="1829095" cy="738664"/>
              </a:xfrm>
              <a:prstGeom prst="rect">
                <a:avLst/>
              </a:prstGeom>
            </p:spPr>
            <p:txBody>
              <a:bodyPr wrap="square">
                <a:spAutoFit/>
              </a:bodyPr>
              <a:lstStyle/>
              <a:p>
                <a:pPr marL="450850"/>
                <a:r>
                  <a:rPr lang="en-US" sz="1400" b="1" dirty="0">
                    <a:solidFill>
                      <a:schemeClr val="accent2">
                        <a:lumMod val="50000"/>
                      </a:schemeClr>
                    </a:solidFill>
                    <a:latin typeface="Consolas"/>
                    <a:cs typeface="Consolas"/>
                  </a:rPr>
                  <a:t>ldc.i4.3 </a:t>
                </a:r>
              </a:p>
              <a:p>
                <a:pPr marL="450850"/>
                <a:r>
                  <a:rPr lang="en-US" sz="1400" b="1" dirty="0">
                    <a:solidFill>
                      <a:schemeClr val="accent2">
                        <a:lumMod val="50000"/>
                      </a:schemeClr>
                    </a:solidFill>
                    <a:latin typeface="Consolas"/>
                    <a:cs typeface="Consolas"/>
                  </a:rPr>
                  <a:t>ldc.i4.5 </a:t>
                </a:r>
              </a:p>
              <a:p>
                <a:pPr marL="450850"/>
                <a:r>
                  <a:rPr lang="en-US" sz="1400" b="1" dirty="0">
                    <a:solidFill>
                      <a:schemeClr val="accent2">
                        <a:lumMod val="50000"/>
                      </a:schemeClr>
                    </a:solidFill>
                    <a:latin typeface="Consolas"/>
                    <a:cs typeface="Consolas"/>
                  </a:rPr>
                  <a:t>call Add</a:t>
                </a:r>
              </a:p>
            </p:txBody>
          </p:sp>
          <p:sp>
            <p:nvSpPr>
              <p:cNvPr id="47" name="TextBox 46"/>
              <p:cNvSpPr txBox="1"/>
              <p:nvPr/>
            </p:nvSpPr>
            <p:spPr>
              <a:xfrm>
                <a:off x="1881515" y="4376483"/>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48" name="TextBox 47"/>
              <p:cNvSpPr txBox="1"/>
              <p:nvPr/>
            </p:nvSpPr>
            <p:spPr>
              <a:xfrm>
                <a:off x="4475039" y="4342811"/>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49" name="TextBox 48"/>
              <p:cNvSpPr txBox="1"/>
              <p:nvPr/>
            </p:nvSpPr>
            <p:spPr>
              <a:xfrm>
                <a:off x="5758232" y="4337449"/>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50" name="TextBox 49"/>
              <p:cNvSpPr txBox="1"/>
              <p:nvPr/>
            </p:nvSpPr>
            <p:spPr>
              <a:xfrm>
                <a:off x="6948448" y="4320413"/>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sp>
            <p:nvSpPr>
              <p:cNvPr id="51" name="TextBox 50"/>
              <p:cNvSpPr txBox="1"/>
              <p:nvPr/>
            </p:nvSpPr>
            <p:spPr>
              <a:xfrm>
                <a:off x="8203918" y="4353677"/>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sp>
          <p:nvSpPr>
            <p:cNvPr id="5" name="Прямоугольник 179"/>
            <p:cNvSpPr/>
            <p:nvPr/>
          </p:nvSpPr>
          <p:spPr>
            <a:xfrm>
              <a:off x="250271" y="3160878"/>
              <a:ext cx="1829095" cy="954107"/>
            </a:xfrm>
            <a:prstGeom prst="rect">
              <a:avLst/>
            </a:prstGeom>
          </p:spPr>
          <p:txBody>
            <a:bodyPr wrap="square">
              <a:spAutoFit/>
            </a:bodyPr>
            <a:lstStyle/>
            <a:p>
              <a:pPr marL="450850"/>
              <a:r>
                <a:rPr lang="en-US" sz="1400" b="1" dirty="0">
                  <a:solidFill>
                    <a:schemeClr val="accent2">
                      <a:lumMod val="50000"/>
                    </a:schemeClr>
                  </a:solidFill>
                  <a:latin typeface="Consolas" panose="020B0609020204030204" pitchFamily="49" charset="0"/>
                  <a:cs typeface="Consolas" panose="020B0609020204030204" pitchFamily="49" charset="0"/>
                </a:rPr>
                <a:t>ldarg.0 </a:t>
              </a:r>
            </a:p>
            <a:p>
              <a:pPr marL="450850"/>
              <a:r>
                <a:rPr lang="en-US" sz="1400" b="1" dirty="0">
                  <a:solidFill>
                    <a:schemeClr val="accent2">
                      <a:lumMod val="50000"/>
                    </a:schemeClr>
                  </a:solidFill>
                  <a:latin typeface="Consolas" panose="020B0609020204030204" pitchFamily="49" charset="0"/>
                  <a:cs typeface="Consolas" panose="020B0609020204030204" pitchFamily="49" charset="0"/>
                </a:rPr>
                <a:t>ldarg.1 </a:t>
              </a:r>
            </a:p>
            <a:p>
              <a:pPr marL="450850"/>
              <a:r>
                <a:rPr lang="en-US" sz="1400" b="1" dirty="0">
                  <a:solidFill>
                    <a:schemeClr val="accent2">
                      <a:lumMod val="50000"/>
                    </a:schemeClr>
                  </a:solidFill>
                  <a:latin typeface="Consolas" panose="020B0609020204030204" pitchFamily="49" charset="0"/>
                  <a:cs typeface="Consolas" panose="020B0609020204030204" pitchFamily="49" charset="0"/>
                </a:rPr>
                <a:t>add</a:t>
              </a:r>
              <a:br>
                <a:rPr lang="en-US" sz="1400" b="1" dirty="0">
                  <a:solidFill>
                    <a:schemeClr val="accent2">
                      <a:lumMod val="50000"/>
                    </a:schemeClr>
                  </a:solidFill>
                  <a:latin typeface="Consolas" panose="020B0609020204030204" pitchFamily="49" charset="0"/>
                  <a:cs typeface="Consolas" panose="020B0609020204030204" pitchFamily="49" charset="0"/>
                </a:rPr>
              </a:br>
              <a:r>
                <a:rPr lang="en-US" sz="1400" b="1" dirty="0">
                  <a:solidFill>
                    <a:schemeClr val="accent2">
                      <a:lumMod val="50000"/>
                    </a:schemeClr>
                  </a:solidFill>
                  <a:latin typeface="Consolas" panose="020B0609020204030204" pitchFamily="49" charset="0"/>
                  <a:cs typeface="Consolas" panose="020B0609020204030204" pitchFamily="49" charset="0"/>
                </a:rPr>
                <a:t>ret </a:t>
              </a:r>
            </a:p>
          </p:txBody>
        </p:sp>
      </p:grpSp>
    </p:spTree>
    <p:extLst>
      <p:ext uri="{BB962C8B-B14F-4D97-AF65-F5344CB8AC3E}">
        <p14:creationId xmlns:p14="http://schemas.microsoft.com/office/powerpoint/2010/main" val="13136365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Overloaded Methods</a:t>
            </a:r>
            <a:endParaRPr lang="en-US" dirty="0"/>
          </a:p>
        </p:txBody>
      </p:sp>
      <p:grpSp>
        <p:nvGrpSpPr>
          <p:cNvPr id="3" name="Group 2"/>
          <p:cNvGrpSpPr/>
          <p:nvPr/>
        </p:nvGrpSpPr>
        <p:grpSpPr>
          <a:xfrm>
            <a:off x="360021" y="990600"/>
            <a:ext cx="8616146" cy="3929861"/>
            <a:chOff x="360021" y="990600"/>
            <a:chExt cx="8616146" cy="3929861"/>
          </a:xfrm>
        </p:grpSpPr>
        <p:grpSp>
          <p:nvGrpSpPr>
            <p:cNvPr id="19" name="Group 18"/>
            <p:cNvGrpSpPr/>
            <p:nvPr/>
          </p:nvGrpSpPr>
          <p:grpSpPr>
            <a:xfrm>
              <a:off x="360021" y="990600"/>
              <a:ext cx="8418412" cy="3929861"/>
              <a:chOff x="573188" y="762000"/>
              <a:chExt cx="8418412" cy="3929861"/>
            </a:xfrm>
          </p:grpSpPr>
          <p:sp>
            <p:nvSpPr>
              <p:cNvPr id="4" name="Rectangle 3"/>
              <p:cNvSpPr/>
              <p:nvPr/>
            </p:nvSpPr>
            <p:spPr>
              <a:xfrm>
                <a:off x="2499167" y="762000"/>
                <a:ext cx="6492433" cy="1366528"/>
              </a:xfrm>
              <a:prstGeom prst="rect">
                <a:avLst/>
              </a:prstGeom>
            </p:spPr>
            <p:txBody>
              <a:bodyPr wrap="square">
                <a:spAutoFit/>
              </a:bodyPr>
              <a:lstStyle/>
              <a:p>
                <a:pPr eaLnBrk="1" hangingPunct="1"/>
                <a:r>
                  <a:rPr lang="en-US" altLang="en-US" dirty="0">
                    <a:solidFill>
                      <a:schemeClr val="accent2">
                        <a:lumMod val="50000"/>
                      </a:schemeClr>
                    </a:solidFill>
                    <a:latin typeface="Bradley Hand" charset="0"/>
                    <a:ea typeface="Bradley Hand" charset="0"/>
                    <a:cs typeface="Bradley Hand" charset="0"/>
                  </a:rPr>
                  <a:t>An overloaded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Bradley Hand" charset="0"/>
                    <a:ea typeface="Bradley Hand" charset="0"/>
                    <a:cs typeface="Bradley Hand" charset="0"/>
                  </a:rPr>
                  <a:t> Has the same name as an existing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Bradley Hand" charset="0"/>
                    <a:ea typeface="Bradley Hand" charset="0"/>
                    <a:cs typeface="Bradley Hand" charset="0"/>
                  </a:rPr>
                  <a:t> </a:t>
                </a:r>
                <a:r>
                  <a:rPr lang="en-US" altLang="en-US" i="1" dirty="0">
                    <a:solidFill>
                      <a:schemeClr val="accent2">
                        <a:lumMod val="50000"/>
                      </a:schemeClr>
                    </a:solidFill>
                    <a:latin typeface="Bradley Hand" charset="0"/>
                    <a:ea typeface="Bradley Hand" charset="0"/>
                    <a:cs typeface="Bradley Hand" charset="0"/>
                  </a:rPr>
                  <a:t>Should</a:t>
                </a:r>
                <a:r>
                  <a:rPr lang="en-US" altLang="en-US" dirty="0">
                    <a:solidFill>
                      <a:schemeClr val="accent2">
                        <a:lumMod val="50000"/>
                      </a:schemeClr>
                    </a:solidFill>
                    <a:latin typeface="Bradley Hand" charset="0"/>
                    <a:ea typeface="Bradley Hand" charset="0"/>
                    <a:cs typeface="Bradley Hand" charset="0"/>
                  </a:rPr>
                  <a:t> perform the same operation as the existing method</a:t>
                </a:r>
              </a:p>
              <a:p>
                <a:pPr marL="285750" indent="-285750">
                  <a:lnSpc>
                    <a:spcPct val="120000"/>
                  </a:lnSpc>
                  <a:buClr>
                    <a:schemeClr val="hlink"/>
                  </a:buClr>
                  <a:buFont typeface="Arial" charset="0"/>
                  <a:buChar char="•"/>
                </a:pPr>
                <a:r>
                  <a:rPr lang="en-US" altLang="en-US" dirty="0">
                    <a:solidFill>
                      <a:schemeClr val="accent2">
                        <a:lumMod val="50000"/>
                      </a:schemeClr>
                    </a:solidFill>
                    <a:latin typeface="Bradley Hand" charset="0"/>
                    <a:ea typeface="Bradley Hand" charset="0"/>
                    <a:cs typeface="Bradley Hand" charset="0"/>
                  </a:rPr>
                  <a:t> Uses different parameters to perform the operation</a:t>
                </a:r>
              </a:p>
            </p:txBody>
          </p:sp>
          <p:sp>
            <p:nvSpPr>
              <p:cNvPr id="5" name="Rectangle 4"/>
              <p:cNvSpPr/>
              <p:nvPr/>
            </p:nvSpPr>
            <p:spPr>
              <a:xfrm>
                <a:off x="573188" y="2629758"/>
                <a:ext cx="3962400" cy="2062103"/>
              </a:xfrm>
              <a:prstGeom prst="rect">
                <a:avLst/>
              </a:prstGeom>
              <a:ln>
                <a:noFill/>
              </a:ln>
            </p:spPr>
            <p:txBody>
              <a:bodyPr wrap="square">
                <a:spAutoFit/>
              </a:bodyPr>
              <a:lstStyle/>
              <a:p>
                <a:pPr>
                  <a:lnSpc>
                    <a:spcPct val="200000"/>
                  </a:lnSpc>
                </a:pPr>
                <a:r>
                  <a:rPr lang="en-US" sz="1600" dirty="0">
                    <a:solidFill>
                      <a:schemeClr val="accent2">
                        <a:lumMod val="50000"/>
                      </a:schemeClr>
                    </a:solidFill>
                    <a:latin typeface="Consolas" charset="0"/>
                    <a:ea typeface="Consolas" charset="0"/>
                    <a:cs typeface="Consolas" charset="0"/>
                  </a:rPr>
                  <a:t>void Foo </a:t>
                </a:r>
                <a:r>
                  <a:rPr lang="en-US" sz="1600" dirty="0" smtClean="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smtClean="0">
                    <a:solidFill>
                      <a:schemeClr val="accent2">
                        <a:lumMod val="50000"/>
                      </a:schemeClr>
                    </a:solidFill>
                    <a:latin typeface="Consolas" charset="0"/>
                    <a:ea typeface="Consolas" charset="0"/>
                    <a:cs typeface="Consolas" charset="0"/>
                  </a:rPr>
                  <a:t>void </a:t>
                </a:r>
                <a:r>
                  <a:rPr lang="en-US" sz="1600" dirty="0">
                    <a:solidFill>
                      <a:schemeClr val="accent2">
                        <a:lumMod val="50000"/>
                      </a:schemeClr>
                    </a:solidFill>
                    <a:latin typeface="Consolas" charset="0"/>
                    <a:ea typeface="Consolas" charset="0"/>
                    <a:cs typeface="Consolas" charset="0"/>
                  </a:rPr>
                  <a:t>Foo </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double x</a:t>
                </a:r>
                <a:r>
                  <a:rPr lang="en-US" sz="1600" dirty="0" smtClean="0">
                    <a:solidFill>
                      <a:schemeClr val="accent2">
                        <a:lumMod val="50000"/>
                      </a:schemeClr>
                    </a:solidFill>
                    <a:latin typeface="Consolas" charset="0"/>
                    <a:ea typeface="Consolas" charset="0"/>
                    <a:cs typeface="Consolas" charset="0"/>
                  </a:rPr>
                  <a:t>)        {...} </a:t>
                </a:r>
              </a:p>
              <a:p>
                <a:pPr>
                  <a:lnSpc>
                    <a:spcPct val="200000"/>
                  </a:lnSpc>
                </a:pPr>
                <a:r>
                  <a:rPr lang="en-US" sz="1600" dirty="0" smtClean="0">
                    <a:solidFill>
                      <a:schemeClr val="accent2">
                        <a:lumMod val="50000"/>
                      </a:schemeClr>
                    </a:solidFill>
                    <a:latin typeface="Consolas" charset="0"/>
                    <a:ea typeface="Consolas" charset="0"/>
                    <a:cs typeface="Consolas" charset="0"/>
                  </a:rPr>
                  <a:t>void </a:t>
                </a:r>
                <a:r>
                  <a:rPr lang="en-US" sz="1600" dirty="0">
                    <a:solidFill>
                      <a:schemeClr val="accent2">
                        <a:lumMod val="50000"/>
                      </a:schemeClr>
                    </a:solidFill>
                    <a:latin typeface="Consolas" charset="0"/>
                    <a:ea typeface="Consolas" charset="0"/>
                    <a:cs typeface="Consolas" charset="0"/>
                  </a:rPr>
                  <a:t>Foo </a:t>
                </a:r>
                <a:r>
                  <a:rPr lang="en-US" sz="1600" dirty="0" smtClean="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 float y) </a:t>
                </a:r>
                <a:r>
                  <a:rPr lang="en-US" sz="1600" dirty="0" smtClean="0">
                    <a:solidFill>
                      <a:schemeClr val="accent2">
                        <a:lumMod val="50000"/>
                      </a:schemeClr>
                    </a:solidFill>
                    <a:latin typeface="Consolas" charset="0"/>
                    <a:ea typeface="Consolas" charset="0"/>
                    <a:cs typeface="Consolas" charset="0"/>
                  </a:rPr>
                  <a:t> {...} </a:t>
                </a:r>
              </a:p>
              <a:p>
                <a:pPr>
                  <a:lnSpc>
                    <a:spcPct val="200000"/>
                  </a:lnSpc>
                </a:pPr>
                <a:r>
                  <a:rPr lang="en-US" sz="1600" dirty="0" smtClean="0">
                    <a:solidFill>
                      <a:schemeClr val="accent2">
                        <a:lumMod val="50000"/>
                      </a:schemeClr>
                    </a:solidFill>
                    <a:latin typeface="Consolas" charset="0"/>
                    <a:ea typeface="Consolas" charset="0"/>
                    <a:cs typeface="Consolas" charset="0"/>
                  </a:rPr>
                  <a:t>void </a:t>
                </a:r>
                <a:r>
                  <a:rPr lang="en-US" sz="1600" dirty="0">
                    <a:solidFill>
                      <a:schemeClr val="accent2">
                        <a:lumMod val="50000"/>
                      </a:schemeClr>
                    </a:solidFill>
                    <a:latin typeface="Consolas" charset="0"/>
                    <a:ea typeface="Consolas" charset="0"/>
                    <a:cs typeface="Consolas" charset="0"/>
                  </a:rPr>
                  <a:t>Foo </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float x,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y)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p:txBody>
          </p:sp>
          <p:cxnSp>
            <p:nvCxnSpPr>
              <p:cNvPr id="6" name="Straight Arrow Connector 5"/>
              <p:cNvCxnSpPr/>
              <p:nvPr/>
            </p:nvCxnSpPr>
            <p:spPr>
              <a:xfrm flipH="1">
                <a:off x="1371600" y="1295400"/>
                <a:ext cx="1203767" cy="15240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H="1">
                <a:off x="2133600" y="1905000"/>
                <a:ext cx="521343" cy="10668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2654943" y="1600200"/>
                <a:ext cx="1227881" cy="121534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1153128" y="2815542"/>
                <a:ext cx="447072" cy="1828800"/>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16" name="Rectangle 15"/>
              <p:cNvSpPr/>
              <p:nvPr/>
            </p:nvSpPr>
            <p:spPr>
              <a:xfrm>
                <a:off x="1679775" y="2808670"/>
                <a:ext cx="1936441" cy="1828800"/>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18" name="Rectangle 17"/>
              <p:cNvSpPr/>
              <p:nvPr/>
            </p:nvSpPr>
            <p:spPr>
              <a:xfrm>
                <a:off x="3695793" y="2808670"/>
                <a:ext cx="682424" cy="1828800"/>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grpSp>
          <p:nvGrpSpPr>
            <p:cNvPr id="26" name="Group 25"/>
            <p:cNvGrpSpPr/>
            <p:nvPr/>
          </p:nvGrpSpPr>
          <p:grpSpPr>
            <a:xfrm>
              <a:off x="4738386" y="2661805"/>
              <a:ext cx="4237781" cy="2219698"/>
              <a:chOff x="2946731" y="1047896"/>
              <a:chExt cx="4345067" cy="2219698"/>
            </a:xfrm>
          </p:grpSpPr>
          <p:sp>
            <p:nvSpPr>
              <p:cNvPr id="27" name="Rectangle 26"/>
              <p:cNvSpPr/>
              <p:nvPr/>
            </p:nvSpPr>
            <p:spPr>
              <a:xfrm>
                <a:off x="2946731" y="1047896"/>
                <a:ext cx="4345067" cy="923330"/>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following pairs of methods cannot coexist in the same type, since the return </a:t>
                </a:r>
                <a:r>
                  <a:rPr lang="en-US" dirty="0" smtClean="0">
                    <a:solidFill>
                      <a:schemeClr val="accent2">
                        <a:lumMod val="50000"/>
                      </a:schemeClr>
                    </a:solidFill>
                    <a:latin typeface="Bradley Hand" charset="0"/>
                    <a:ea typeface="Bradley Hand" charset="0"/>
                    <a:cs typeface="Bradley Hand" charset="0"/>
                  </a:rPr>
                  <a:t>type </a:t>
                </a:r>
                <a:r>
                  <a:rPr lang="en-US" dirty="0">
                    <a:solidFill>
                      <a:schemeClr val="accent2">
                        <a:lumMod val="50000"/>
                      </a:schemeClr>
                    </a:solidFill>
                    <a:latin typeface="Bradley Hand" charset="0"/>
                    <a:ea typeface="Bradley Hand" charset="0"/>
                    <a:cs typeface="Bradley Hand" charset="0"/>
                  </a:rPr>
                  <a:t>are not part of a method’s </a:t>
                </a:r>
                <a:r>
                  <a:rPr lang="en-US" dirty="0" smtClean="0">
                    <a:solidFill>
                      <a:schemeClr val="accent2">
                        <a:lumMod val="50000"/>
                      </a:schemeClr>
                    </a:solidFill>
                    <a:latin typeface="Bradley Hand" charset="0"/>
                    <a:ea typeface="Bradley Hand" charset="0"/>
                    <a:cs typeface="Bradley Hand" charset="0"/>
                  </a:rPr>
                  <a:t>signature</a:t>
                </a:r>
                <a:endParaRPr lang="en-US" dirty="0">
                  <a:solidFill>
                    <a:schemeClr val="accent2">
                      <a:lumMod val="50000"/>
                    </a:schemeClr>
                  </a:solidFill>
                  <a:latin typeface="Bradley Hand" charset="0"/>
                  <a:ea typeface="Bradley Hand" charset="0"/>
                  <a:cs typeface="Bradley Hand" charset="0"/>
                </a:endParaRPr>
              </a:p>
            </p:txBody>
          </p:sp>
          <p:grpSp>
            <p:nvGrpSpPr>
              <p:cNvPr id="28" name="Group 27"/>
              <p:cNvGrpSpPr/>
              <p:nvPr/>
            </p:nvGrpSpPr>
            <p:grpSpPr>
              <a:xfrm>
                <a:off x="2985301" y="2190376"/>
                <a:ext cx="4069466" cy="1077218"/>
                <a:chOff x="-228601" y="2560503"/>
                <a:chExt cx="3962400" cy="1077218"/>
              </a:xfrm>
            </p:grpSpPr>
            <p:sp>
              <p:nvSpPr>
                <p:cNvPr id="30" name="Rectangle 29"/>
                <p:cNvSpPr/>
                <p:nvPr/>
              </p:nvSpPr>
              <p:spPr>
                <a:xfrm>
                  <a:off x="-228601" y="2560503"/>
                  <a:ext cx="3962400" cy="1077218"/>
                </a:xfrm>
                <a:prstGeom prst="rect">
                  <a:avLst/>
                </a:prstGeom>
              </p:spPr>
              <p:txBody>
                <a:bodyPr wrap="square">
                  <a:spAutoFit/>
                </a:bodyPr>
                <a:lstStyle/>
                <a:p>
                  <a:pPr>
                    <a:lnSpc>
                      <a:spcPct val="200000"/>
                    </a:lnSpc>
                  </a:pPr>
                  <a:r>
                    <a:rPr lang="en-US" sz="1600" b="1" dirty="0" smtClean="0">
                      <a:solidFill>
                        <a:schemeClr val="accent2">
                          <a:lumMod val="50000"/>
                        </a:schemeClr>
                      </a:solidFill>
                      <a:latin typeface="Consolas" charset="0"/>
                      <a:ea typeface="Consolas" charset="0"/>
                      <a:cs typeface="Consolas" charset="0"/>
                    </a:rPr>
                    <a:t>void</a:t>
                  </a:r>
                  <a:r>
                    <a:rPr lang="en-US" sz="1600" dirty="0" smtClean="0">
                      <a:solidFill>
                        <a:schemeClr val="accent2">
                          <a:lumMod val="50000"/>
                        </a:schemeClr>
                      </a:solidFill>
                      <a:latin typeface="Consolas" charset="0"/>
                      <a:ea typeface="Consolas" charset="0"/>
                      <a:cs typeface="Consolas" charset="0"/>
                    </a:rPr>
                    <a:t>  Foo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b="1" dirty="0" smtClean="0">
                      <a:solidFill>
                        <a:schemeClr val="accent2">
                          <a:lumMod val="50000"/>
                        </a:schemeClr>
                      </a:solidFill>
                      <a:latin typeface="Consolas" charset="0"/>
                      <a:ea typeface="Consolas" charset="0"/>
                      <a:cs typeface="Consolas" charset="0"/>
                    </a:rPr>
                    <a:t>float</a:t>
                  </a:r>
                  <a:r>
                    <a:rPr lang="en-US" sz="1600" dirty="0" smtClean="0">
                      <a:solidFill>
                        <a:schemeClr val="accent2">
                          <a:lumMod val="50000"/>
                        </a:schemeClr>
                      </a:solidFill>
                      <a:latin typeface="Consolas" charset="0"/>
                      <a:ea typeface="Consolas" charset="0"/>
                      <a:cs typeface="Consolas" charset="0"/>
                    </a:rPr>
                    <a:t> Foo  (</a:t>
                  </a:r>
                  <a:r>
                    <a:rPr lang="en-US" sz="1600" dirty="0" err="1" smtClean="0">
                      <a:solidFill>
                        <a:schemeClr val="accent2">
                          <a:lumMod val="50000"/>
                        </a:schemeClr>
                      </a:solidFill>
                      <a:latin typeface="Consolas" charset="0"/>
                      <a:ea typeface="Consolas" charset="0"/>
                      <a:cs typeface="Consolas" charset="0"/>
                    </a:rPr>
                    <a:t>int</a:t>
                  </a:r>
                  <a:r>
                    <a:rPr lang="en-US" sz="1600" dirty="0" smtClean="0">
                      <a:solidFill>
                        <a:schemeClr val="accent2">
                          <a:lumMod val="50000"/>
                        </a:schemeClr>
                      </a:solidFill>
                      <a:latin typeface="Consolas" charset="0"/>
                      <a:ea typeface="Consolas" charset="0"/>
                      <a:cs typeface="Consolas" charset="0"/>
                    </a:rPr>
                    <a:t> x)  {...} </a:t>
                  </a:r>
                </a:p>
              </p:txBody>
            </p:sp>
            <p:sp>
              <p:nvSpPr>
                <p:cNvPr id="31" name="Rectangle 30"/>
                <p:cNvSpPr/>
                <p:nvPr/>
              </p:nvSpPr>
              <p:spPr>
                <a:xfrm>
                  <a:off x="486578" y="2732327"/>
                  <a:ext cx="447072" cy="852476"/>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32" name="Rectangle 31"/>
                <p:cNvSpPr/>
                <p:nvPr/>
              </p:nvSpPr>
              <p:spPr>
                <a:xfrm>
                  <a:off x="1014990" y="2732327"/>
                  <a:ext cx="911024"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33" name="Rectangle 32"/>
                <p:cNvSpPr/>
                <p:nvPr/>
              </p:nvSpPr>
              <p:spPr>
                <a:xfrm>
                  <a:off x="-219699" y="2732327"/>
                  <a:ext cx="643481"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cxnSp>
            <p:nvCxnSpPr>
              <p:cNvPr id="29" name="Straight Arrow Connector 28"/>
              <p:cNvCxnSpPr/>
              <p:nvPr/>
            </p:nvCxnSpPr>
            <p:spPr>
              <a:xfrm flipH="1">
                <a:off x="4186069" y="1877158"/>
                <a:ext cx="449339" cy="49175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3101014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 Parameters</a:t>
            </a:r>
          </a:p>
        </p:txBody>
      </p:sp>
      <p:sp>
        <p:nvSpPr>
          <p:cNvPr id="3" name="Rectangle 2"/>
          <p:cNvSpPr/>
          <p:nvPr/>
        </p:nvSpPr>
        <p:spPr>
          <a:xfrm>
            <a:off x="228600" y="838200"/>
            <a:ext cx="8686800" cy="2308324"/>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One type of parameter is known as a value parameter. Basically, it’s a parameter that doesn’t have special modifiers. But why is it called a </a:t>
            </a:r>
            <a:r>
              <a:rPr lang="en-US" i="1" dirty="0">
                <a:solidFill>
                  <a:schemeClr val="accent2">
                    <a:lumMod val="50000"/>
                  </a:schemeClr>
                </a:solidFill>
                <a:latin typeface="Bradley Hand" charset="0"/>
                <a:ea typeface="Bradley Hand" charset="0"/>
                <a:cs typeface="Bradley Hand" charset="0"/>
              </a:rPr>
              <a:t>value </a:t>
            </a:r>
            <a:r>
              <a:rPr lang="en-US" dirty="0">
                <a:solidFill>
                  <a:schemeClr val="accent2">
                    <a:lumMod val="50000"/>
                  </a:schemeClr>
                </a:solidFill>
                <a:latin typeface="Bradley Hand" charset="0"/>
                <a:ea typeface="Bradley Hand" charset="0"/>
                <a:cs typeface="Bradley Hand" charset="0"/>
              </a:rPr>
              <a:t>parameter? Basically, such a parameter receives its input (the </a:t>
            </a:r>
            <a:r>
              <a:rPr lang="en-US" i="1" dirty="0">
                <a:solidFill>
                  <a:schemeClr val="accent2">
                    <a:lumMod val="50000"/>
                  </a:schemeClr>
                </a:solidFill>
                <a:latin typeface="Bradley Hand" charset="0"/>
                <a:ea typeface="Bradley Hand" charset="0"/>
                <a:cs typeface="Bradley Hand" charset="0"/>
              </a:rPr>
              <a:t>argument </a:t>
            </a:r>
            <a:r>
              <a:rPr lang="en-US" dirty="0">
                <a:solidFill>
                  <a:schemeClr val="accent2">
                    <a:lumMod val="50000"/>
                  </a:schemeClr>
                </a:solidFill>
                <a:latin typeface="Bradley Hand" charset="0"/>
                <a:ea typeface="Bradley Hand" charset="0"/>
                <a:cs typeface="Bradley Hand" charset="0"/>
              </a:rPr>
              <a:t>on the call site) </a:t>
            </a:r>
            <a:r>
              <a:rPr lang="en-US" i="1" dirty="0">
                <a:solidFill>
                  <a:schemeClr val="accent2">
                    <a:lumMod val="50000"/>
                  </a:schemeClr>
                </a:solidFill>
                <a:latin typeface="Bradley Hand" charset="0"/>
                <a:ea typeface="Bradley Hand" charset="0"/>
                <a:cs typeface="Bradley Hand" charset="0"/>
              </a:rPr>
              <a:t>by value</a:t>
            </a:r>
            <a:r>
              <a:rPr lang="en-US" dirty="0">
                <a:solidFill>
                  <a:schemeClr val="accent2">
                    <a:lumMod val="50000"/>
                  </a:schemeClr>
                </a:solidFill>
                <a:latin typeface="Bradley Hand" charset="0"/>
                <a:ea typeface="Bradley Hand" charset="0"/>
                <a:cs typeface="Bradley Hand" charset="0"/>
              </a:rPr>
              <a:t>. </a:t>
            </a:r>
            <a:endParaRPr lang="en-US" dirty="0" smtClean="0">
              <a:solidFill>
                <a:schemeClr val="accent2">
                  <a:lumMod val="50000"/>
                </a:schemeClr>
              </a:solidFill>
              <a:latin typeface="Bradley Hand" charset="0"/>
              <a:ea typeface="Bradley Hand" charset="0"/>
              <a:cs typeface="Bradley Hand" charset="0"/>
            </a:endParaRPr>
          </a:p>
          <a:p>
            <a:pPr algn="just"/>
            <a:endParaRPr lang="en-US" dirty="0">
              <a:solidFill>
                <a:schemeClr val="accent2">
                  <a:lumMod val="50000"/>
                </a:schemeClr>
              </a:solidFill>
              <a:latin typeface="Bradley Hand" charset="0"/>
              <a:ea typeface="Bradley Hand" charset="0"/>
              <a:cs typeface="Bradley Hand" charset="0"/>
            </a:endParaRPr>
          </a:p>
          <a:p>
            <a:pPr algn="just"/>
            <a:r>
              <a:rPr lang="en-US" dirty="0" smtClean="0">
                <a:solidFill>
                  <a:schemeClr val="accent2">
                    <a:lumMod val="50000"/>
                  </a:schemeClr>
                </a:solidFill>
                <a:latin typeface="Bradley Hand" charset="0"/>
                <a:ea typeface="Bradley Hand" charset="0"/>
                <a:cs typeface="Bradley Hand" charset="0"/>
              </a:rPr>
              <a:t>Notice </a:t>
            </a:r>
            <a:r>
              <a:rPr lang="en-US" dirty="0">
                <a:solidFill>
                  <a:schemeClr val="accent2">
                    <a:lumMod val="50000"/>
                  </a:schemeClr>
                </a:solidFill>
                <a:latin typeface="Bradley Hand" charset="0"/>
                <a:ea typeface="Bradley Hand" charset="0"/>
                <a:cs typeface="Bradley Hand" charset="0"/>
              </a:rPr>
              <a:t>that this has nothing to do with value or reference types but is simply an aspect of the invocation of a </a:t>
            </a:r>
            <a:r>
              <a:rPr lang="en-US" dirty="0" smtClean="0">
                <a:solidFill>
                  <a:schemeClr val="accent2">
                    <a:lumMod val="50000"/>
                  </a:schemeClr>
                </a:solidFill>
                <a:latin typeface="Bradley Hand" charset="0"/>
                <a:ea typeface="Bradley Hand" charset="0"/>
                <a:cs typeface="Bradley Hand" charset="0"/>
              </a:rPr>
              <a:t>method! Passing </a:t>
            </a:r>
            <a:r>
              <a:rPr lang="en-US" dirty="0">
                <a:solidFill>
                  <a:schemeClr val="accent2">
                    <a:lumMod val="50000"/>
                  </a:schemeClr>
                </a:solidFill>
                <a:latin typeface="Bradley Hand" charset="0"/>
                <a:ea typeface="Bradley Hand" charset="0"/>
                <a:cs typeface="Bradley Hand" charset="0"/>
              </a:rPr>
              <a:t>a parameter by value means that one can simply assign to the parameter inside the method without affecting the call-site argument. </a:t>
            </a:r>
          </a:p>
        </p:txBody>
      </p:sp>
      <p:sp>
        <p:nvSpPr>
          <p:cNvPr id="4" name="Rectangle 3"/>
          <p:cNvSpPr/>
          <p:nvPr/>
        </p:nvSpPr>
        <p:spPr>
          <a:xfrm>
            <a:off x="228600" y="3404109"/>
            <a:ext cx="8001000" cy="1077218"/>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void</a:t>
            </a:r>
            <a:r>
              <a:rPr lang="ru-RU" sz="1600" dirty="0" smtClean="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first</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double</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second</a:t>
            </a:r>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    ...</a:t>
            </a:r>
          </a:p>
          <a:p>
            <a:r>
              <a:rPr lang="ru-RU" sz="1600" dirty="0">
                <a:solidFill>
                  <a:schemeClr val="accent2">
                    <a:lumMod val="50000"/>
                  </a:schemeClr>
                </a:solidFill>
                <a:latin typeface="Consolas" pitchFamily="49" charset="0"/>
                <a:cs typeface="Consolas" pitchFamily="49" charset="0"/>
              </a:rPr>
              <a:t>}</a:t>
            </a:r>
          </a:p>
        </p:txBody>
      </p:sp>
    </p:spTree>
    <p:extLst>
      <p:ext uri="{BB962C8B-B14F-4D97-AF65-F5344CB8AC3E}">
        <p14:creationId xmlns:p14="http://schemas.microsoft.com/office/powerpoint/2010/main" val="43275750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4468"/>
            <a:ext cx="9144000" cy="578825"/>
          </a:xfrm>
        </p:spPr>
        <p:txBody>
          <a:bodyPr/>
          <a:lstStyle/>
          <a:p>
            <a:r>
              <a:rPr lang="en-US" dirty="0" smtClean="0"/>
              <a:t>Value Parameters</a:t>
            </a:r>
            <a:endParaRPr lang="en-US" dirty="0"/>
          </a:p>
        </p:txBody>
      </p:sp>
      <p:grpSp>
        <p:nvGrpSpPr>
          <p:cNvPr id="46" name="Group 45"/>
          <p:cNvGrpSpPr/>
          <p:nvPr/>
        </p:nvGrpSpPr>
        <p:grpSpPr>
          <a:xfrm>
            <a:off x="97240" y="776468"/>
            <a:ext cx="8797119" cy="5539854"/>
            <a:chOff x="118281" y="685800"/>
            <a:chExt cx="8797119" cy="5539854"/>
          </a:xfrm>
        </p:grpSpPr>
        <p:sp>
          <p:nvSpPr>
            <p:cNvPr id="3" name="Блок-схема: документ 2"/>
            <p:cNvSpPr/>
            <p:nvPr/>
          </p:nvSpPr>
          <p:spPr>
            <a:xfrm>
              <a:off x="228600" y="685800"/>
              <a:ext cx="2362200" cy="289560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 5;</a:t>
              </a:r>
            </a:p>
            <a:p>
              <a:r>
                <a:rPr lang="en-US" sz="1600" dirty="0">
                  <a:solidFill>
                    <a:schemeClr val="accent2">
                      <a:lumMod val="50000"/>
                    </a:schemeClr>
                  </a:solidFill>
                  <a:latin typeface="Consolas" panose="020B0609020204030204" pitchFamily="49" charset="0"/>
                </a:rPr>
                <a:t>   Foo(a);</a:t>
              </a:r>
            </a:p>
            <a:p>
              <a:r>
                <a:rPr lang="en-US" sz="1600" dirty="0">
                  <a:solidFill>
                    <a:schemeClr val="accent2">
                      <a:lumMod val="50000"/>
                    </a:schemeClr>
                  </a:solidFill>
                  <a:latin typeface="Consolas" panose="020B0609020204030204" pitchFamily="49" charset="0"/>
                </a:rPr>
                <a:t>   bool b = a == 5;</a:t>
              </a:r>
            </a:p>
            <a:p>
              <a:r>
                <a:rPr lang="en-US" sz="1600" dirty="0">
                  <a:solidFill>
                    <a:schemeClr val="accent2">
                      <a:lumMod val="50000"/>
                    </a:schemeClr>
                  </a:solidFill>
                  <a:latin typeface="Consolas" panose="020B0609020204030204" pitchFamily="49" charset="0"/>
                </a:rPr>
                <a:t>}</a:t>
              </a: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Foo(</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4" name="Блок-схема: документ 6"/>
            <p:cNvSpPr/>
            <p:nvPr/>
          </p:nvSpPr>
          <p:spPr>
            <a:xfrm>
              <a:off x="3390900" y="685800"/>
              <a:ext cx="2362200" cy="289560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 5;</a:t>
              </a:r>
            </a:p>
            <a:p>
              <a:r>
                <a:rPr lang="en-US" sz="1600" dirty="0">
                  <a:solidFill>
                    <a:schemeClr val="accent2">
                      <a:lumMod val="50000"/>
                    </a:schemeClr>
                  </a:solidFill>
                  <a:latin typeface="Consolas" panose="020B0609020204030204" pitchFamily="49" charset="0"/>
                </a:rPr>
                <a:t>   Foo(a);</a:t>
              </a:r>
            </a:p>
            <a:p>
              <a:r>
                <a:rPr lang="en-US" sz="1600" dirty="0">
                  <a:solidFill>
                    <a:schemeClr val="accent2">
                      <a:lumMod val="50000"/>
                    </a:schemeClr>
                  </a:solidFill>
                  <a:latin typeface="Consolas" panose="020B0609020204030204" pitchFamily="49" charset="0"/>
                </a:rPr>
                <a:t>   bool b = a == 5;</a:t>
              </a:r>
            </a:p>
            <a:p>
              <a:r>
                <a:rPr lang="en-US" sz="1600" dirty="0">
                  <a:solidFill>
                    <a:schemeClr val="accent2">
                      <a:lumMod val="50000"/>
                    </a:schemeClr>
                  </a:solidFill>
                  <a:latin typeface="Consolas" panose="020B0609020204030204" pitchFamily="49" charset="0"/>
                </a:rPr>
                <a:t>}</a:t>
              </a: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Foo(</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5" name="Блок-схема: документ 7"/>
            <p:cNvSpPr/>
            <p:nvPr/>
          </p:nvSpPr>
          <p:spPr>
            <a:xfrm>
              <a:off x="6553200" y="685800"/>
              <a:ext cx="2362200" cy="289560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 5;</a:t>
              </a:r>
            </a:p>
            <a:p>
              <a:r>
                <a:rPr lang="en-US" sz="1600" dirty="0">
                  <a:solidFill>
                    <a:schemeClr val="accent2">
                      <a:lumMod val="50000"/>
                    </a:schemeClr>
                  </a:solidFill>
                  <a:latin typeface="Consolas" panose="020B0609020204030204" pitchFamily="49" charset="0"/>
                </a:rPr>
                <a:t>   Foo(a);</a:t>
              </a:r>
            </a:p>
            <a:p>
              <a:r>
                <a:rPr lang="en-US" sz="1600" dirty="0">
                  <a:solidFill>
                    <a:schemeClr val="accent2">
                      <a:lumMod val="50000"/>
                    </a:schemeClr>
                  </a:solidFill>
                  <a:latin typeface="Consolas" panose="020B0609020204030204" pitchFamily="49" charset="0"/>
                </a:rPr>
                <a:t>   bool b = a == 5;</a:t>
              </a:r>
            </a:p>
            <a:p>
              <a:r>
                <a:rPr lang="en-US" sz="1600" dirty="0">
                  <a:solidFill>
                    <a:schemeClr val="accent2">
                      <a:lumMod val="50000"/>
                    </a:schemeClr>
                  </a:solidFill>
                  <a:latin typeface="Consolas" panose="020B0609020204030204" pitchFamily="49" charset="0"/>
                </a:rPr>
                <a:t>}</a:t>
              </a:r>
            </a:p>
            <a:p>
              <a:endParaRPr lang="en-US" sz="1600" dirty="0">
                <a:solidFill>
                  <a:schemeClr val="accent2">
                    <a:lumMod val="50000"/>
                  </a:schemeClr>
                </a:solidFill>
                <a:latin typeface="Consolas" panose="020B0609020204030204" pitchFamily="49" charset="0"/>
              </a:endParaRPr>
            </a:p>
            <a:p>
              <a:r>
                <a:rPr lang="en-US" sz="1600" dirty="0">
                  <a:solidFill>
                    <a:schemeClr val="accent2">
                      <a:lumMod val="50000"/>
                    </a:schemeClr>
                  </a:solidFill>
                  <a:latin typeface="Consolas" panose="020B0609020204030204" pitchFamily="49" charset="0"/>
                </a:rPr>
                <a:t>void Foo(</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grpSp>
          <p:nvGrpSpPr>
            <p:cNvPr id="6" name="Группа 59"/>
            <p:cNvGrpSpPr/>
            <p:nvPr/>
          </p:nvGrpSpPr>
          <p:grpSpPr>
            <a:xfrm>
              <a:off x="228600" y="3429000"/>
              <a:ext cx="2332453" cy="2796654"/>
              <a:chOff x="228600" y="3429000"/>
              <a:chExt cx="2438400" cy="2796654"/>
            </a:xfrm>
          </p:grpSpPr>
          <p:sp>
            <p:nvSpPr>
              <p:cNvPr id="7" name="Блок-схема: процесс 8"/>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Блок-схема: процесс 10"/>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9" name="Блок-схема: процесс 12"/>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panose="020B0609020204030204" pitchFamily="49" charset="0"/>
                    <a:cs typeface="Consolas" panose="020B0609020204030204" pitchFamily="49" charset="0"/>
                  </a:rPr>
                  <a:t>5</a:t>
                </a:r>
              </a:p>
            </p:txBody>
          </p:sp>
          <p:sp>
            <p:nvSpPr>
              <p:cNvPr id="10" name="Блок-схема: процесс 14"/>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charset="0"/>
                    <a:ea typeface="Consolas" charset="0"/>
                    <a:cs typeface="Consolas" charset="0"/>
                  </a:rPr>
                  <a:t>false</a:t>
                </a:r>
              </a:p>
            </p:txBody>
          </p:sp>
          <p:sp>
            <p:nvSpPr>
              <p:cNvPr id="11" name="Прямоугольник 16"/>
              <p:cNvSpPr/>
              <p:nvPr/>
            </p:nvSpPr>
            <p:spPr>
              <a:xfrm>
                <a:off x="259307" y="5154304"/>
                <a:ext cx="533245"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12" name="Прямоугольник 17"/>
              <p:cNvSpPr/>
              <p:nvPr/>
            </p:nvSpPr>
            <p:spPr>
              <a:xfrm>
                <a:off x="254090" y="3445638"/>
                <a:ext cx="590223"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Bar</a:t>
                </a:r>
              </a:p>
            </p:txBody>
          </p:sp>
          <p:sp>
            <p:nvSpPr>
              <p:cNvPr id="13" name="Прямоугольник 18"/>
              <p:cNvSpPr/>
              <p:nvPr/>
            </p:nvSpPr>
            <p:spPr>
              <a:xfrm>
                <a:off x="254090" y="4034050"/>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4" name="Прямоугольник 19"/>
              <p:cNvSpPr/>
              <p:nvPr/>
            </p:nvSpPr>
            <p:spPr>
              <a:xfrm>
                <a:off x="228600" y="5644634"/>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5" name="Прямоугольник 20"/>
              <p:cNvSpPr/>
              <p:nvPr/>
            </p:nvSpPr>
            <p:spPr>
              <a:xfrm>
                <a:off x="1333820" y="5665527"/>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16" name="Прямоугольник 21"/>
              <p:cNvSpPr/>
              <p:nvPr/>
            </p:nvSpPr>
            <p:spPr>
              <a:xfrm>
                <a:off x="1292147" y="4413093"/>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17" name="Прямоугольник 22"/>
              <p:cNvSpPr/>
              <p:nvPr/>
            </p:nvSpPr>
            <p:spPr>
              <a:xfrm>
                <a:off x="1292147" y="3770079"/>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18" name="Блок-схема: процесс 23"/>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cxnSp>
            <p:nvCxnSpPr>
              <p:cNvPr id="19" name="Соединительная линия уступом 39"/>
              <p:cNvCxnSpPr>
                <a:endCxn id="25" idx="3"/>
              </p:cNvCxnSpPr>
              <p:nvPr/>
            </p:nvCxnSpPr>
            <p:spPr>
              <a:xfrm rot="16200000" flipH="1">
                <a:off x="1638124" y="4887068"/>
                <a:ext cx="1884461" cy="1"/>
              </a:xfrm>
              <a:prstGeom prst="bentConnector4">
                <a:avLst>
                  <a:gd name="adj1" fmla="val 919"/>
                  <a:gd name="adj2" fmla="val 22860100000"/>
                </a:avLst>
              </a:prstGeom>
              <a:ln>
                <a:solidFill>
                  <a:schemeClr val="accent2">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20" name="Стрелка вправо 45"/>
            <p:cNvSpPr/>
            <p:nvPr/>
          </p:nvSpPr>
          <p:spPr>
            <a:xfrm>
              <a:off x="118281" y="1424451"/>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Группа 72"/>
            <p:cNvGrpSpPr/>
            <p:nvPr/>
          </p:nvGrpSpPr>
          <p:grpSpPr>
            <a:xfrm>
              <a:off x="3383865" y="3426725"/>
              <a:ext cx="2369235" cy="2796654"/>
              <a:chOff x="228600" y="3429000"/>
              <a:chExt cx="2438400" cy="2796654"/>
            </a:xfrm>
          </p:grpSpPr>
          <p:sp>
            <p:nvSpPr>
              <p:cNvPr id="22" name="Блок-схема: процесс 73"/>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solidFill>
                    <a:schemeClr val="accent2">
                      <a:lumMod val="50000"/>
                    </a:schemeClr>
                  </a:solidFill>
                </a:endParaRPr>
              </a:p>
            </p:txBody>
          </p:sp>
          <p:sp>
            <p:nvSpPr>
              <p:cNvPr id="23" name="Блок-схема: процесс 74"/>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24" name="Блок-схема: процесс 75"/>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panose="020B0609020204030204" pitchFamily="49" charset="0"/>
                    <a:cs typeface="Consolas" panose="020B0609020204030204" pitchFamily="49" charset="0"/>
                  </a:rPr>
                  <a:t>5</a:t>
                </a:r>
              </a:p>
            </p:txBody>
          </p:sp>
          <p:sp>
            <p:nvSpPr>
              <p:cNvPr id="25" name="Блок-схема: процесс 76"/>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charset="0"/>
                    <a:ea typeface="Consolas" charset="0"/>
                    <a:cs typeface="Consolas" charset="0"/>
                  </a:rPr>
                  <a:t>false</a:t>
                </a:r>
              </a:p>
            </p:txBody>
          </p:sp>
          <p:sp>
            <p:nvSpPr>
              <p:cNvPr id="26" name="Прямоугольник 77"/>
              <p:cNvSpPr/>
              <p:nvPr/>
            </p:nvSpPr>
            <p:spPr>
              <a:xfrm>
                <a:off x="259307" y="5154304"/>
                <a:ext cx="52496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Foo</a:t>
                </a:r>
              </a:p>
            </p:txBody>
          </p:sp>
          <p:sp>
            <p:nvSpPr>
              <p:cNvPr id="27" name="Прямоугольник 78"/>
              <p:cNvSpPr/>
              <p:nvPr/>
            </p:nvSpPr>
            <p:spPr>
              <a:xfrm>
                <a:off x="254090" y="3445638"/>
                <a:ext cx="581060"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Bar</a:t>
                </a:r>
              </a:p>
            </p:txBody>
          </p:sp>
          <p:sp>
            <p:nvSpPr>
              <p:cNvPr id="28" name="Прямоугольник 79"/>
              <p:cNvSpPr/>
              <p:nvPr/>
            </p:nvSpPr>
            <p:spPr>
              <a:xfrm>
                <a:off x="254090" y="4034050"/>
                <a:ext cx="85162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9" name="Прямоугольник 80"/>
              <p:cNvSpPr/>
              <p:nvPr/>
            </p:nvSpPr>
            <p:spPr>
              <a:xfrm>
                <a:off x="228600" y="5644634"/>
                <a:ext cx="85162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30" name="Прямоугольник 81"/>
              <p:cNvSpPr/>
              <p:nvPr/>
            </p:nvSpPr>
            <p:spPr>
              <a:xfrm>
                <a:off x="1333820" y="5665527"/>
                <a:ext cx="320392"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31" name="Прямоугольник 82"/>
              <p:cNvSpPr/>
              <p:nvPr/>
            </p:nvSpPr>
            <p:spPr>
              <a:xfrm>
                <a:off x="1292148" y="4413093"/>
                <a:ext cx="320392"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32" name="Прямоугольник 83"/>
              <p:cNvSpPr/>
              <p:nvPr/>
            </p:nvSpPr>
            <p:spPr>
              <a:xfrm>
                <a:off x="1292148" y="3770079"/>
                <a:ext cx="320392"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33" name="Блок-схема: процесс 84"/>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6</a:t>
                </a:r>
              </a:p>
            </p:txBody>
          </p:sp>
        </p:grpSp>
        <p:grpSp>
          <p:nvGrpSpPr>
            <p:cNvPr id="34" name="Группа 86"/>
            <p:cNvGrpSpPr/>
            <p:nvPr/>
          </p:nvGrpSpPr>
          <p:grpSpPr>
            <a:xfrm>
              <a:off x="6538766" y="3422175"/>
              <a:ext cx="2376634" cy="1600200"/>
              <a:chOff x="228600" y="3429000"/>
              <a:chExt cx="2438400" cy="1600200"/>
            </a:xfrm>
          </p:grpSpPr>
          <p:sp>
            <p:nvSpPr>
              <p:cNvPr id="35" name="Блок-схема: процесс 87"/>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Bradley Hand" charset="0"/>
                  <a:ea typeface="Bradley Hand" charset="0"/>
                  <a:cs typeface="Bradley Hand" charset="0"/>
                </a:endParaRPr>
              </a:p>
            </p:txBody>
          </p:sp>
          <p:sp>
            <p:nvSpPr>
              <p:cNvPr id="36" name="Блок-схема: процесс 89"/>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panose="020B0609020204030204" pitchFamily="49" charset="0"/>
                    <a:cs typeface="Consolas" panose="020B0609020204030204" pitchFamily="49" charset="0"/>
                  </a:rPr>
                  <a:t>5</a:t>
                </a:r>
              </a:p>
            </p:txBody>
          </p:sp>
          <p:sp>
            <p:nvSpPr>
              <p:cNvPr id="37" name="Блок-схема: процесс 90"/>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latin typeface="Consolas" charset="0"/>
                    <a:ea typeface="Consolas" charset="0"/>
                    <a:cs typeface="Consolas" charset="0"/>
                  </a:rPr>
                  <a:t>true</a:t>
                </a:r>
              </a:p>
            </p:txBody>
          </p:sp>
          <p:sp>
            <p:nvSpPr>
              <p:cNvPr id="38" name="Прямоугольник 92"/>
              <p:cNvSpPr/>
              <p:nvPr/>
            </p:nvSpPr>
            <p:spPr>
              <a:xfrm>
                <a:off x="254090" y="3445638"/>
                <a:ext cx="579251"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Bar</a:t>
                </a:r>
              </a:p>
            </p:txBody>
          </p:sp>
          <p:sp>
            <p:nvSpPr>
              <p:cNvPr id="39" name="Прямоугольник 93"/>
              <p:cNvSpPr/>
              <p:nvPr/>
            </p:nvSpPr>
            <p:spPr>
              <a:xfrm>
                <a:off x="254090" y="4034050"/>
                <a:ext cx="848976"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40" name="Прямоугольник 96"/>
              <p:cNvSpPr/>
              <p:nvPr/>
            </p:nvSpPr>
            <p:spPr>
              <a:xfrm>
                <a:off x="1292148" y="4413093"/>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41" name="Прямоугольник 97"/>
              <p:cNvSpPr/>
              <p:nvPr/>
            </p:nvSpPr>
            <p:spPr>
              <a:xfrm>
                <a:off x="1292148" y="3770079"/>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grpSp>
        <p:sp>
          <p:nvSpPr>
            <p:cNvPr id="42" name="Стрелка вправо 100"/>
            <p:cNvSpPr/>
            <p:nvPr/>
          </p:nvSpPr>
          <p:spPr>
            <a:xfrm>
              <a:off x="3253795" y="1424451"/>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Стрелка вправо 101"/>
            <p:cNvSpPr/>
            <p:nvPr/>
          </p:nvSpPr>
          <p:spPr>
            <a:xfrm>
              <a:off x="3253795" y="2890954"/>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Стрелка вправо 102"/>
            <p:cNvSpPr/>
            <p:nvPr/>
          </p:nvSpPr>
          <p:spPr>
            <a:xfrm>
              <a:off x="6407038" y="1672988"/>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rot="5400000">
              <a:off x="2253404" y="4659006"/>
              <a:ext cx="1287532" cy="369332"/>
            </a:xfrm>
            <a:prstGeom prst="rect">
              <a:avLst/>
            </a:prstGeom>
            <a:noFill/>
          </p:spPr>
          <p:txBody>
            <a:bodyPr wrap="none" rtlCol="0">
              <a:spAutoFit/>
            </a:bodyPr>
            <a:lstStyle/>
            <a:p>
              <a:r>
                <a:rPr lang="en-US" b="1" dirty="0">
                  <a:solidFill>
                    <a:schemeClr val="accent2">
                      <a:lumMod val="50000"/>
                    </a:schemeClr>
                  </a:solidFill>
                  <a:latin typeface="Bradley Hand" charset="0"/>
                  <a:ea typeface="Bradley Hand" charset="0"/>
                  <a:cs typeface="Bradley Hand" charset="0"/>
                </a:rPr>
                <a:t>Gets copied</a:t>
              </a:r>
            </a:p>
          </p:txBody>
        </p:sp>
      </p:grpSp>
      <p:sp>
        <p:nvSpPr>
          <p:cNvPr id="47" name="TextBox 46"/>
          <p:cNvSpPr txBox="1"/>
          <p:nvPr/>
        </p:nvSpPr>
        <p:spPr>
          <a:xfrm>
            <a:off x="2910068" y="6415268"/>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7102969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Value Parameters</a:t>
            </a:r>
          </a:p>
        </p:txBody>
      </p:sp>
      <p:grpSp>
        <p:nvGrpSpPr>
          <p:cNvPr id="10" name="Group 9"/>
          <p:cNvGrpSpPr/>
          <p:nvPr/>
        </p:nvGrpSpPr>
        <p:grpSpPr>
          <a:xfrm>
            <a:off x="189457" y="578825"/>
            <a:ext cx="8802143" cy="5737170"/>
            <a:chOff x="265656" y="570736"/>
            <a:chExt cx="8802143" cy="5737170"/>
          </a:xfrm>
        </p:grpSpPr>
        <p:sp>
          <p:nvSpPr>
            <p:cNvPr id="7" name="Блок-схема: документ 6"/>
            <p:cNvSpPr/>
            <p:nvPr/>
          </p:nvSpPr>
          <p:spPr>
            <a:xfrm>
              <a:off x="5377839" y="570736"/>
              <a:ext cx="2684607" cy="315518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smtClean="0">
                  <a:solidFill>
                    <a:schemeClr val="accent2">
                      <a:lumMod val="50000"/>
                    </a:schemeClr>
                  </a:solidFill>
                  <a:latin typeface="Consolas" panose="020B0609020204030204" pitchFamily="49" charset="0"/>
                </a:rPr>
                <a:t>void </a:t>
              </a:r>
              <a:r>
                <a:rPr lang="en-US" sz="1600" dirty="0">
                  <a:solidFill>
                    <a:schemeClr val="accent2">
                      <a:lumMod val="50000"/>
                    </a:schemeClr>
                  </a:solidFill>
                  <a:latin typeface="Consolas" panose="020B0609020204030204" pitchFamily="49" charset="0"/>
                </a:rPr>
                <a:t>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Person p = ...;</a:t>
              </a:r>
            </a:p>
            <a:p>
              <a:r>
                <a:rPr lang="en-US" sz="1600" dirty="0">
                  <a:solidFill>
                    <a:schemeClr val="accent2">
                      <a:lumMod val="50000"/>
                    </a:schemeClr>
                  </a:solidFill>
                  <a:latin typeface="Consolas" panose="020B0609020204030204" pitchFamily="49" charset="0"/>
                </a:rPr>
                <a:t>   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46" name="Стрелка вправо 45"/>
            <p:cNvSpPr/>
            <p:nvPr/>
          </p:nvSpPr>
          <p:spPr>
            <a:xfrm>
              <a:off x="380781" y="1298278"/>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Стрелка вправо 100"/>
            <p:cNvSpPr/>
            <p:nvPr/>
          </p:nvSpPr>
          <p:spPr>
            <a:xfrm>
              <a:off x="5147840" y="1298278"/>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Стрелка вправо 101"/>
            <p:cNvSpPr/>
            <p:nvPr/>
          </p:nvSpPr>
          <p:spPr>
            <a:xfrm>
              <a:off x="5152876" y="2502499"/>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30" name="Группа 29"/>
            <p:cNvGrpSpPr/>
            <p:nvPr/>
          </p:nvGrpSpPr>
          <p:grpSpPr>
            <a:xfrm>
              <a:off x="265656" y="3469611"/>
              <a:ext cx="4219008" cy="2783680"/>
              <a:chOff x="144094" y="3470405"/>
              <a:chExt cx="4219008" cy="2783680"/>
            </a:xfrm>
          </p:grpSpPr>
          <p:grpSp>
            <p:nvGrpSpPr>
              <p:cNvPr id="60" name="Группа 59"/>
              <p:cNvGrpSpPr/>
              <p:nvPr/>
            </p:nvGrpSpPr>
            <p:grpSpPr>
              <a:xfrm>
                <a:off x="144094" y="3470405"/>
                <a:ext cx="2078925" cy="2783680"/>
                <a:chOff x="224765" y="3441974"/>
                <a:chExt cx="2442236" cy="2783680"/>
              </a:xfrm>
            </p:grpSpPr>
            <p:sp>
              <p:nvSpPr>
                <p:cNvPr id="9" name="Блок-схема: процесс 8"/>
                <p:cNvSpPr/>
                <p:nvPr/>
              </p:nvSpPr>
              <p:spPr>
                <a:xfrm>
                  <a:off x="228599" y="3441974"/>
                  <a:ext cx="2438400"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1" name="Блок-схема: процесс 10"/>
                <p:cNvSpPr/>
                <p:nvPr/>
              </p:nvSpPr>
              <p:spPr>
                <a:xfrm>
                  <a:off x="228600" y="5154304"/>
                  <a:ext cx="2438401" cy="107135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3" name="Блок-схема: процесс 12"/>
                <p:cNvSpPr/>
                <p:nvPr/>
              </p:nvSpPr>
              <p:spPr>
                <a:xfrm>
                  <a:off x="1600618"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17" name="Прямоугольник 16"/>
                <p:cNvSpPr/>
                <p:nvPr/>
              </p:nvSpPr>
              <p:spPr>
                <a:xfrm>
                  <a:off x="259306" y="5154304"/>
                  <a:ext cx="599216"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18" name="Прямоугольник 17"/>
                <p:cNvSpPr/>
                <p:nvPr/>
              </p:nvSpPr>
              <p:spPr>
                <a:xfrm>
                  <a:off x="254091" y="3445638"/>
                  <a:ext cx="663243"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19" name="Прямоугольник 18"/>
                <p:cNvSpPr/>
                <p:nvPr/>
              </p:nvSpPr>
              <p:spPr>
                <a:xfrm>
                  <a:off x="224765" y="3804502"/>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0" name="Прямоугольник 19"/>
                <p:cNvSpPr/>
                <p:nvPr/>
              </p:nvSpPr>
              <p:spPr>
                <a:xfrm>
                  <a:off x="228599" y="5644634"/>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1" name="Прямоугольник 20"/>
                <p:cNvSpPr/>
                <p:nvPr/>
              </p:nvSpPr>
              <p:spPr>
                <a:xfrm>
                  <a:off x="1251456" y="5653927"/>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x</a:t>
                  </a:r>
                  <a:endParaRPr lang="en-US" sz="1600" b="1" dirty="0">
                    <a:solidFill>
                      <a:schemeClr val="accent2">
                        <a:lumMod val="50000"/>
                      </a:schemeClr>
                    </a:solidFill>
                  </a:endParaRPr>
                </a:p>
              </p:txBody>
            </p:sp>
            <p:sp>
              <p:nvSpPr>
                <p:cNvPr id="23" name="Прямоугольник 22"/>
                <p:cNvSpPr/>
                <p:nvPr/>
              </p:nvSpPr>
              <p:spPr>
                <a:xfrm>
                  <a:off x="1258532" y="3648100"/>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sp>
              <p:nvSpPr>
                <p:cNvPr id="24" name="Блок-схема: процесс 23"/>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grpSp>
          <p:sp>
            <p:nvSpPr>
              <p:cNvPr id="4" name="Овал 3"/>
              <p:cNvSpPr/>
              <p:nvPr/>
            </p:nvSpPr>
            <p:spPr>
              <a:xfrm>
                <a:off x="1623967" y="5755794"/>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Овал 58"/>
              <p:cNvSpPr/>
              <p:nvPr/>
            </p:nvSpPr>
            <p:spPr>
              <a:xfrm>
                <a:off x="1595563"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Прямая со стрелкой 5"/>
              <p:cNvCxnSpPr/>
              <p:nvPr/>
            </p:nvCxnSpPr>
            <p:spPr>
              <a:xfrm>
                <a:off x="1704698" y="3865472"/>
                <a:ext cx="15633" cy="1929686"/>
              </a:xfrm>
              <a:prstGeom prst="straightConnector1">
                <a:avLst/>
              </a:prstGeom>
              <a:ln w="38100">
                <a:solidFill>
                  <a:schemeClr val="accent2">
                    <a:lumMod val="75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2" name="Облако 11"/>
              <p:cNvSpPr/>
              <p:nvPr/>
            </p:nvSpPr>
            <p:spPr>
              <a:xfrm>
                <a:off x="2071871" y="4129624"/>
                <a:ext cx="2291231" cy="1252173"/>
              </a:xfrm>
              <a:prstGeom prst="cloud">
                <a:avLst/>
              </a:prstGeom>
              <a:solidFill>
                <a:schemeClr val="accent2">
                  <a:lumMod val="20000"/>
                  <a:lumOff val="80000"/>
                </a:schemeClr>
              </a:solidFill>
              <a:ln>
                <a:solidFill>
                  <a:schemeClr val="accent2">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Блок-схема: процесс 62"/>
              <p:cNvSpPr/>
              <p:nvPr/>
            </p:nvSpPr>
            <p:spPr>
              <a:xfrm>
                <a:off x="2348680" y="4388718"/>
                <a:ext cx="1679390"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b="1" dirty="0">
                    <a:solidFill>
                      <a:schemeClr val="bg1"/>
                    </a:solidFill>
                    <a:latin typeface="Consolas" panose="020B0609020204030204" pitchFamily="49" charset="0"/>
                    <a:cs typeface="Consolas" panose="020B0609020204030204" pitchFamily="49" charset="0"/>
                  </a:rPr>
                  <a:t>“Bart De </a:t>
                </a:r>
                <a:r>
                  <a:rPr lang="en-US" sz="1500" b="1" dirty="0" err="1">
                    <a:solidFill>
                      <a:schemeClr val="bg1"/>
                    </a:solidFill>
                    <a:latin typeface="Consolas" panose="020B0609020204030204" pitchFamily="49" charset="0"/>
                    <a:cs typeface="Consolas" panose="020B0609020204030204" pitchFamily="49" charset="0"/>
                  </a:rPr>
                  <a:t>Smet</a:t>
                </a:r>
                <a:r>
                  <a:rPr lang="en-US" sz="1500" b="1" dirty="0">
                    <a:solidFill>
                      <a:schemeClr val="bg1"/>
                    </a:solidFill>
                    <a:latin typeface="Consolas" panose="020B0609020204030204" pitchFamily="49" charset="0"/>
                    <a:cs typeface="Consolas" panose="020B0609020204030204" pitchFamily="49" charset="0"/>
                  </a:rPr>
                  <a:t>” 34</a:t>
                </a:r>
              </a:p>
            </p:txBody>
          </p:sp>
          <p:sp>
            <p:nvSpPr>
              <p:cNvPr id="64" name="Прямоугольник 63"/>
              <p:cNvSpPr/>
              <p:nvPr/>
            </p:nvSpPr>
            <p:spPr>
              <a:xfrm>
                <a:off x="2285999" y="4460893"/>
                <a:ext cx="184731" cy="338554"/>
              </a:xfrm>
              <a:prstGeom prst="rect">
                <a:avLst/>
              </a:prstGeom>
            </p:spPr>
            <p:txBody>
              <a:bodyPr wrap="none">
                <a:spAutoFit/>
              </a:bodyPr>
              <a:lstStyle/>
              <a:p>
                <a:endParaRPr lang="en-US" sz="1600" b="1" dirty="0">
                  <a:solidFill>
                    <a:schemeClr val="bg1"/>
                  </a:solidFill>
                  <a:latin typeface="Consolas" panose="020B0609020204030204" pitchFamily="49" charset="0"/>
                  <a:cs typeface="Consolas" panose="020B0609020204030204" pitchFamily="49" charset="0"/>
                </a:endParaRPr>
              </a:p>
            </p:txBody>
          </p:sp>
          <p:cxnSp>
            <p:nvCxnSpPr>
              <p:cNvPr id="16" name="Скругленная соединительная линия 15"/>
              <p:cNvCxnSpPr>
                <a:stCxn id="13" idx="2"/>
              </p:cNvCxnSpPr>
              <p:nvPr/>
            </p:nvCxnSpPr>
            <p:spPr>
              <a:xfrm rot="16200000" flipH="1">
                <a:off x="1740573" y="4087486"/>
                <a:ext cx="571682" cy="611476"/>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7" name="Скругленная соединительная линия 66"/>
              <p:cNvCxnSpPr>
                <a:stCxn id="24" idx="0"/>
                <a:endCxn id="63" idx="1"/>
              </p:cNvCxnSpPr>
              <p:nvPr/>
            </p:nvCxnSpPr>
            <p:spPr>
              <a:xfrm rot="5400000" flipH="1" flipV="1">
                <a:off x="1612380" y="4854732"/>
                <a:ext cx="867780" cy="604819"/>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86" name="TextBox 85"/>
              <p:cNvSpPr txBox="1"/>
              <p:nvPr/>
            </p:nvSpPr>
            <p:spPr>
              <a:xfrm>
                <a:off x="178384" y="4562577"/>
                <a:ext cx="1334020" cy="646331"/>
              </a:xfrm>
              <a:prstGeom prst="rect">
                <a:avLst/>
              </a:prstGeom>
              <a:noFill/>
            </p:spPr>
            <p:txBody>
              <a:bodyPr wrap="none" rtlCol="0">
                <a:spAutoFit/>
              </a:bodyPr>
              <a:lstStyle/>
              <a:p>
                <a:pPr algn="ctr"/>
                <a:r>
                  <a:rPr lang="en-US" b="1" dirty="0">
                    <a:solidFill>
                      <a:schemeClr val="accent2">
                        <a:lumMod val="50000"/>
                      </a:schemeClr>
                    </a:solidFill>
                    <a:latin typeface="Bradley Hand" charset="0"/>
                    <a:ea typeface="Bradley Hand" charset="0"/>
                    <a:cs typeface="Bradley Hand" charset="0"/>
                  </a:rPr>
                  <a:t>Reference</a:t>
                </a:r>
              </a:p>
              <a:p>
                <a:pPr algn="ctr"/>
                <a:r>
                  <a:rPr lang="en-US" b="1" dirty="0">
                    <a:solidFill>
                      <a:schemeClr val="accent2">
                        <a:lumMod val="50000"/>
                      </a:schemeClr>
                    </a:solidFill>
                    <a:latin typeface="Bradley Hand" charset="0"/>
                    <a:ea typeface="Bradley Hand" charset="0"/>
                    <a:cs typeface="Bradley Hand" charset="0"/>
                  </a:rPr>
                  <a:t>Gets Copied</a:t>
                </a:r>
              </a:p>
            </p:txBody>
          </p:sp>
        </p:grpSp>
        <p:grpSp>
          <p:nvGrpSpPr>
            <p:cNvPr id="89" name="Группа 88"/>
            <p:cNvGrpSpPr/>
            <p:nvPr/>
          </p:nvGrpSpPr>
          <p:grpSpPr>
            <a:xfrm>
              <a:off x="4722487" y="3469611"/>
              <a:ext cx="4219008" cy="2783680"/>
              <a:chOff x="144094" y="3470405"/>
              <a:chExt cx="4219008" cy="2783680"/>
            </a:xfrm>
          </p:grpSpPr>
          <p:grpSp>
            <p:nvGrpSpPr>
              <p:cNvPr id="92" name="Группа 91"/>
              <p:cNvGrpSpPr/>
              <p:nvPr/>
            </p:nvGrpSpPr>
            <p:grpSpPr>
              <a:xfrm>
                <a:off x="144094" y="3470405"/>
                <a:ext cx="2078925" cy="2783680"/>
                <a:chOff x="224765" y="3441974"/>
                <a:chExt cx="2442236" cy="2783680"/>
              </a:xfrm>
            </p:grpSpPr>
            <p:sp>
              <p:nvSpPr>
                <p:cNvPr id="109" name="Блок-схема: процесс 108"/>
                <p:cNvSpPr/>
                <p:nvPr/>
              </p:nvSpPr>
              <p:spPr>
                <a:xfrm>
                  <a:off x="228599" y="3441974"/>
                  <a:ext cx="2438400"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10" name="Блок-схема: процесс 109"/>
                <p:cNvSpPr/>
                <p:nvPr/>
              </p:nvSpPr>
              <p:spPr>
                <a:xfrm>
                  <a:off x="228600" y="5154304"/>
                  <a:ext cx="2438401" cy="107135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111" name="Блок-схема: процесс 110"/>
                <p:cNvSpPr/>
                <p:nvPr/>
              </p:nvSpPr>
              <p:spPr>
                <a:xfrm>
                  <a:off x="1600618"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112" name="Прямоугольник 111"/>
                <p:cNvSpPr/>
                <p:nvPr/>
              </p:nvSpPr>
              <p:spPr>
                <a:xfrm>
                  <a:off x="259306" y="5154304"/>
                  <a:ext cx="599216"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113" name="Прямоугольник 112"/>
                <p:cNvSpPr/>
                <p:nvPr/>
              </p:nvSpPr>
              <p:spPr>
                <a:xfrm>
                  <a:off x="254091" y="3445638"/>
                  <a:ext cx="648178"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114" name="Прямоугольник 113"/>
                <p:cNvSpPr/>
                <p:nvPr/>
              </p:nvSpPr>
              <p:spPr>
                <a:xfrm>
                  <a:off x="224765" y="3804502"/>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15" name="Прямоугольник 114"/>
                <p:cNvSpPr/>
                <p:nvPr/>
              </p:nvSpPr>
              <p:spPr>
                <a:xfrm>
                  <a:off x="228599" y="5644634"/>
                  <a:ext cx="972079"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16" name="Прямоугольник 115"/>
                <p:cNvSpPr/>
                <p:nvPr/>
              </p:nvSpPr>
              <p:spPr>
                <a:xfrm>
                  <a:off x="1333820" y="5665527"/>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x</a:t>
                  </a:r>
                  <a:endParaRPr lang="en-US" sz="1600" b="1" dirty="0">
                    <a:solidFill>
                      <a:schemeClr val="accent2">
                        <a:lumMod val="50000"/>
                      </a:schemeClr>
                    </a:solidFill>
                  </a:endParaRPr>
                </a:p>
              </p:txBody>
            </p:sp>
            <p:sp>
              <p:nvSpPr>
                <p:cNvPr id="117" name="Прямоугольник 116"/>
                <p:cNvSpPr/>
                <p:nvPr/>
              </p:nvSpPr>
              <p:spPr>
                <a:xfrm>
                  <a:off x="1289807" y="3648100"/>
                  <a:ext cx="348758" cy="338554"/>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sp>
              <p:nvSpPr>
                <p:cNvPr id="118" name="Блок-схема: процесс 117"/>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grpSp>
          <p:sp>
            <p:nvSpPr>
              <p:cNvPr id="95" name="Овал 94"/>
              <p:cNvSpPr/>
              <p:nvPr/>
            </p:nvSpPr>
            <p:spPr>
              <a:xfrm>
                <a:off x="1623967" y="5755794"/>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Овал 95"/>
              <p:cNvSpPr/>
              <p:nvPr/>
            </p:nvSpPr>
            <p:spPr>
              <a:xfrm>
                <a:off x="1595563"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Облако 99"/>
              <p:cNvSpPr/>
              <p:nvPr/>
            </p:nvSpPr>
            <p:spPr>
              <a:xfrm>
                <a:off x="2071871" y="4129624"/>
                <a:ext cx="2291231" cy="1252173"/>
              </a:xfrm>
              <a:prstGeom prst="cloud">
                <a:avLst/>
              </a:prstGeom>
              <a:solidFill>
                <a:schemeClr val="accent2">
                  <a:lumMod val="20000"/>
                  <a:lumOff val="80000"/>
                </a:schemeClr>
              </a:solidFill>
              <a:ln>
                <a:solidFill>
                  <a:schemeClr val="accent2">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6" name="Скругленная соединительная линия 105"/>
              <p:cNvCxnSpPr>
                <a:stCxn id="111" idx="2"/>
              </p:cNvCxnSpPr>
              <p:nvPr/>
            </p:nvCxnSpPr>
            <p:spPr>
              <a:xfrm rot="16200000" flipH="1">
                <a:off x="1740573" y="4087486"/>
                <a:ext cx="571682" cy="611476"/>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07" name="Скругленная соединительная линия 106"/>
              <p:cNvCxnSpPr>
                <a:stCxn id="118" idx="0"/>
              </p:cNvCxnSpPr>
              <p:nvPr/>
            </p:nvCxnSpPr>
            <p:spPr>
              <a:xfrm rot="5400000" flipH="1" flipV="1">
                <a:off x="1612380" y="4854732"/>
                <a:ext cx="867780" cy="604819"/>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119" name="Блок-схема: процесс 118"/>
            <p:cNvSpPr/>
            <p:nvPr/>
          </p:nvSpPr>
          <p:spPr>
            <a:xfrm>
              <a:off x="6922854" y="4428482"/>
              <a:ext cx="1679390"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b="1" dirty="0">
                  <a:solidFill>
                    <a:schemeClr val="bg1"/>
                  </a:solidFill>
                  <a:latin typeface="Consolas" panose="020B0609020204030204" pitchFamily="49" charset="0"/>
                  <a:cs typeface="Consolas" panose="020B0609020204030204" pitchFamily="49" charset="0"/>
                </a:rPr>
                <a:t>“Bart De </a:t>
              </a:r>
              <a:r>
                <a:rPr lang="en-US" sz="1500" b="1" dirty="0" err="1">
                  <a:solidFill>
                    <a:schemeClr val="bg1"/>
                  </a:solidFill>
                  <a:latin typeface="Consolas" panose="020B0609020204030204" pitchFamily="49" charset="0"/>
                  <a:cs typeface="Consolas" panose="020B0609020204030204" pitchFamily="49" charset="0"/>
                </a:rPr>
                <a:t>Smet</a:t>
              </a:r>
              <a:r>
                <a:rPr lang="en-US" sz="1500" b="1" dirty="0">
                  <a:solidFill>
                    <a:schemeClr val="bg1"/>
                  </a:solidFill>
                  <a:latin typeface="Consolas" panose="020B0609020204030204" pitchFamily="49" charset="0"/>
                  <a:cs typeface="Consolas" panose="020B0609020204030204" pitchFamily="49" charset="0"/>
                </a:rPr>
                <a:t>” 35</a:t>
              </a:r>
            </a:p>
          </p:txBody>
        </p:sp>
        <p:sp>
          <p:nvSpPr>
            <p:cNvPr id="33" name="Скругленная прямоугольная выноска 32"/>
            <p:cNvSpPr/>
            <p:nvPr/>
          </p:nvSpPr>
          <p:spPr>
            <a:xfrm>
              <a:off x="7042498" y="3201927"/>
              <a:ext cx="2025301" cy="796471"/>
            </a:xfrm>
            <a:prstGeom prst="wedgeRoundRectCallout">
              <a:avLst>
                <a:gd name="adj1" fmla="val -80185"/>
                <a:gd name="adj2" fmla="val 38512"/>
                <a:gd name="adj3" fmla="val 16667"/>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accent2">
                      <a:lumMod val="50000"/>
                    </a:schemeClr>
                  </a:solidFill>
                  <a:latin typeface="Bradley Hand" charset="0"/>
                  <a:ea typeface="Bradley Hand" charset="0"/>
                  <a:cs typeface="Bradley Hand" charset="0"/>
                </a:rPr>
                <a:t>Update is visible </a:t>
              </a:r>
            </a:p>
            <a:p>
              <a:pPr algn="ctr"/>
              <a:r>
                <a:rPr lang="en-US" sz="1700" dirty="0">
                  <a:solidFill>
                    <a:schemeClr val="accent2">
                      <a:lumMod val="50000"/>
                    </a:schemeClr>
                  </a:solidFill>
                  <a:latin typeface="Bradley Hand" charset="0"/>
                  <a:ea typeface="Bradley Hand" charset="0"/>
                  <a:cs typeface="Bradley Hand" charset="0"/>
                </a:rPr>
                <a:t>to the caller</a:t>
              </a:r>
            </a:p>
            <a:p>
              <a:pPr marL="11113" algn="ctr"/>
              <a:r>
                <a:rPr lang="en-US" sz="1700" dirty="0">
                  <a:solidFill>
                    <a:schemeClr val="accent2">
                      <a:lumMod val="50000"/>
                    </a:schemeClr>
                  </a:solidFill>
                  <a:latin typeface="Bradley Hand" charset="0"/>
                  <a:ea typeface="Bradley Hand" charset="0"/>
                  <a:cs typeface="Bradley Hand" charset="0"/>
                </a:rPr>
                <a:t>(x is the alias </a:t>
              </a:r>
              <a:r>
                <a:rPr lang="en-US" sz="1700" dirty="0" smtClean="0">
                  <a:solidFill>
                    <a:schemeClr val="accent2">
                      <a:lumMod val="50000"/>
                    </a:schemeClr>
                  </a:solidFill>
                  <a:latin typeface="Bradley Hand" charset="0"/>
                  <a:ea typeface="Bradley Hand" charset="0"/>
                  <a:cs typeface="Bradley Hand" charset="0"/>
                </a:rPr>
                <a:t>of p</a:t>
              </a:r>
              <a:r>
                <a:rPr lang="en-US" sz="1700" dirty="0">
                  <a:solidFill>
                    <a:schemeClr val="accent2">
                      <a:lumMod val="50000"/>
                    </a:schemeClr>
                  </a:solidFill>
                  <a:latin typeface="Bradley Hand" charset="0"/>
                  <a:ea typeface="Bradley Hand" charset="0"/>
                  <a:cs typeface="Bradley Hand" charset="0"/>
                </a:rPr>
                <a:t>)</a:t>
              </a:r>
            </a:p>
          </p:txBody>
        </p:sp>
        <p:sp>
          <p:nvSpPr>
            <p:cNvPr id="122" name="Скругленная прямоугольная выноска 121"/>
            <p:cNvSpPr/>
            <p:nvPr/>
          </p:nvSpPr>
          <p:spPr>
            <a:xfrm>
              <a:off x="7042499" y="5511435"/>
              <a:ext cx="1898996" cy="796471"/>
            </a:xfrm>
            <a:prstGeom prst="wedgeRoundRectCallout">
              <a:avLst>
                <a:gd name="adj1" fmla="val -68686"/>
                <a:gd name="adj2" fmla="val -12894"/>
                <a:gd name="adj3" fmla="val 16667"/>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accent2">
                      <a:lumMod val="50000"/>
                    </a:schemeClr>
                  </a:solidFill>
                  <a:latin typeface="Bradley Hand" charset="0"/>
                  <a:ea typeface="Bradley Hand" charset="0"/>
                  <a:cs typeface="Bradley Hand" charset="0"/>
                </a:rPr>
                <a:t>Update happens  “through” this reference</a:t>
              </a:r>
            </a:p>
          </p:txBody>
        </p:sp>
      </p:grpSp>
      <p:sp>
        <p:nvSpPr>
          <p:cNvPr id="5" name="Rectangle 4"/>
          <p:cNvSpPr/>
          <p:nvPr/>
        </p:nvSpPr>
        <p:spPr>
          <a:xfrm>
            <a:off x="494930" y="600330"/>
            <a:ext cx="2444389" cy="3108543"/>
          </a:xfrm>
          <a:prstGeom prst="rect">
            <a:avLst/>
          </a:prstGeom>
        </p:spPr>
        <p:txBody>
          <a:bodyPr wrap="square">
            <a:spAutoFit/>
          </a:bodyPr>
          <a:lstStyle/>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smtClean="0">
                <a:solidFill>
                  <a:schemeClr val="accent2">
                    <a:lumMod val="50000"/>
                  </a:schemeClr>
                </a:solidFill>
                <a:latin typeface="Consolas" panose="020B0609020204030204" pitchFamily="49" charset="0"/>
              </a:rPr>
              <a:t>   Person p = ...;</a:t>
            </a:r>
          </a:p>
          <a:p>
            <a:r>
              <a:rPr lang="en-US" sz="1600" dirty="0" smtClean="0">
                <a:solidFill>
                  <a:schemeClr val="accent2">
                    <a:lumMod val="50000"/>
                  </a:schemeClr>
                </a:solidFill>
                <a:latin typeface="Consolas" panose="020B0609020204030204" pitchFamily="49" charset="0"/>
              </a:rPr>
              <a:t>   </a:t>
            </a:r>
            <a:r>
              <a:rPr lang="en-US" sz="1600" dirty="0">
                <a:solidFill>
                  <a:schemeClr val="accent2">
                    <a:lumMod val="50000"/>
                  </a:schemeClr>
                </a:solidFill>
                <a:latin typeface="Consolas" panose="020B0609020204030204" pitchFamily="49" charset="0"/>
              </a:rPr>
              <a:t>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Tree>
    <p:extLst>
      <p:ext uri="{BB962C8B-B14F-4D97-AF65-F5344CB8AC3E}">
        <p14:creationId xmlns:p14="http://schemas.microsoft.com/office/powerpoint/2010/main" val="75001105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 Parameters</a:t>
            </a:r>
          </a:p>
        </p:txBody>
      </p:sp>
      <p:grpSp>
        <p:nvGrpSpPr>
          <p:cNvPr id="48" name="Group 47"/>
          <p:cNvGrpSpPr/>
          <p:nvPr/>
        </p:nvGrpSpPr>
        <p:grpSpPr>
          <a:xfrm>
            <a:off x="142488" y="584612"/>
            <a:ext cx="8859024" cy="5677664"/>
            <a:chOff x="208776" y="570736"/>
            <a:chExt cx="8859024" cy="5677664"/>
          </a:xfrm>
        </p:grpSpPr>
        <p:grpSp>
          <p:nvGrpSpPr>
            <p:cNvPr id="3" name="Group 2"/>
            <p:cNvGrpSpPr/>
            <p:nvPr/>
          </p:nvGrpSpPr>
          <p:grpSpPr>
            <a:xfrm>
              <a:off x="208776" y="1285940"/>
              <a:ext cx="8859024" cy="4962460"/>
              <a:chOff x="208776" y="1285940"/>
              <a:chExt cx="8859024" cy="4962460"/>
            </a:xfrm>
          </p:grpSpPr>
          <p:grpSp>
            <p:nvGrpSpPr>
              <p:cNvPr id="4" name="Группа 9"/>
              <p:cNvGrpSpPr/>
              <p:nvPr/>
            </p:nvGrpSpPr>
            <p:grpSpPr>
              <a:xfrm>
                <a:off x="275515" y="3505200"/>
                <a:ext cx="4372685" cy="2743200"/>
                <a:chOff x="420956" y="3456637"/>
                <a:chExt cx="4455844" cy="2796654"/>
              </a:xfrm>
            </p:grpSpPr>
            <p:grpSp>
              <p:nvGrpSpPr>
                <p:cNvPr id="24" name="Группа 29"/>
                <p:cNvGrpSpPr/>
                <p:nvPr/>
              </p:nvGrpSpPr>
              <p:grpSpPr>
                <a:xfrm>
                  <a:off x="420956" y="3456637"/>
                  <a:ext cx="4455844" cy="2796654"/>
                  <a:chOff x="299394" y="3457431"/>
                  <a:chExt cx="4455844" cy="2796654"/>
                </a:xfrm>
              </p:grpSpPr>
              <p:grpSp>
                <p:nvGrpSpPr>
                  <p:cNvPr id="27" name="Группа 59"/>
                  <p:cNvGrpSpPr/>
                  <p:nvPr/>
                </p:nvGrpSpPr>
                <p:grpSpPr>
                  <a:xfrm>
                    <a:off x="299394" y="3457431"/>
                    <a:ext cx="1997720" cy="2796654"/>
                    <a:chOff x="407203" y="3429000"/>
                    <a:chExt cx="2346839" cy="2796654"/>
                  </a:xfrm>
                </p:grpSpPr>
                <p:sp>
                  <p:nvSpPr>
                    <p:cNvPr id="33" name="Блок-схема: процесс 8"/>
                    <p:cNvSpPr/>
                    <p:nvPr/>
                  </p:nvSpPr>
                  <p:spPr>
                    <a:xfrm>
                      <a:off x="411039" y="3429000"/>
                      <a:ext cx="2343003"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latin typeface="Bradley Hand" charset="0"/>
                        <a:ea typeface="Bradley Hand" charset="0"/>
                        <a:cs typeface="Bradley Hand" charset="0"/>
                      </a:endParaRPr>
                    </a:p>
                  </p:txBody>
                </p:sp>
                <p:sp>
                  <p:nvSpPr>
                    <p:cNvPr id="34" name="Блок-схема: процесс 10"/>
                    <p:cNvSpPr/>
                    <p:nvPr/>
                  </p:nvSpPr>
                  <p:spPr>
                    <a:xfrm>
                      <a:off x="411039" y="5154304"/>
                      <a:ext cx="2343003" cy="107135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latin typeface="Bradley Hand" charset="0"/>
                        <a:ea typeface="Bradley Hand" charset="0"/>
                        <a:cs typeface="Bradley Hand" charset="0"/>
                      </a:endParaRPr>
                    </a:p>
                  </p:txBody>
                </p:sp>
                <p:sp>
                  <p:nvSpPr>
                    <p:cNvPr id="35" name="Блок-схема: процесс 12"/>
                    <p:cNvSpPr/>
                    <p:nvPr/>
                  </p:nvSpPr>
                  <p:spPr>
                    <a:xfrm>
                      <a:off x="1662170"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36" name="Прямоугольник 16"/>
                    <p:cNvSpPr/>
                    <p:nvPr/>
                  </p:nvSpPr>
                  <p:spPr>
                    <a:xfrm>
                      <a:off x="441744" y="5154304"/>
                      <a:ext cx="610612" cy="376529"/>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37" name="Прямоугольник 17"/>
                    <p:cNvSpPr/>
                    <p:nvPr/>
                  </p:nvSpPr>
                  <p:spPr>
                    <a:xfrm>
                      <a:off x="436530" y="3445638"/>
                      <a:ext cx="675856" cy="376529"/>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38" name="Прямоугольник 18"/>
                    <p:cNvSpPr/>
                    <p:nvPr/>
                  </p:nvSpPr>
                  <p:spPr>
                    <a:xfrm>
                      <a:off x="407203" y="3804502"/>
                      <a:ext cx="990565" cy="376529"/>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39" name="Прямоугольник 19"/>
                    <p:cNvSpPr/>
                    <p:nvPr/>
                  </p:nvSpPr>
                  <p:spPr>
                    <a:xfrm>
                      <a:off x="411037" y="5644635"/>
                      <a:ext cx="990564" cy="376529"/>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40" name="Прямоугольник 20"/>
                    <p:cNvSpPr/>
                    <p:nvPr/>
                  </p:nvSpPr>
                  <p:spPr>
                    <a:xfrm>
                      <a:off x="1213489" y="5639911"/>
                      <a:ext cx="355390" cy="345151"/>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x</a:t>
                      </a:r>
                      <a:endParaRPr lang="en-US" sz="1600" b="1" dirty="0">
                        <a:solidFill>
                          <a:schemeClr val="accent2">
                            <a:lumMod val="50000"/>
                          </a:schemeClr>
                        </a:solidFill>
                      </a:endParaRPr>
                    </a:p>
                  </p:txBody>
                </p:sp>
                <p:sp>
                  <p:nvSpPr>
                    <p:cNvPr id="41" name="Прямоугольник 22"/>
                    <p:cNvSpPr/>
                    <p:nvPr/>
                  </p:nvSpPr>
                  <p:spPr>
                    <a:xfrm>
                      <a:off x="1354453" y="3620663"/>
                      <a:ext cx="355390" cy="345151"/>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sp>
                  <p:nvSpPr>
                    <p:cNvPr id="42" name="Блок-схема: процесс 23"/>
                    <p:cNvSpPr/>
                    <p:nvPr/>
                  </p:nvSpPr>
                  <p:spPr>
                    <a:xfrm>
                      <a:off x="168940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grpSp>
              <p:sp>
                <p:nvSpPr>
                  <p:cNvPr id="28" name="Овал 3"/>
                  <p:cNvSpPr/>
                  <p:nvPr/>
                </p:nvSpPr>
                <p:spPr>
                  <a:xfrm>
                    <a:off x="1676360" y="5755794"/>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Овал 58"/>
                  <p:cNvSpPr/>
                  <p:nvPr/>
                </p:nvSpPr>
                <p:spPr>
                  <a:xfrm>
                    <a:off x="1647956"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Облако 11"/>
                  <p:cNvSpPr/>
                  <p:nvPr/>
                </p:nvSpPr>
                <p:spPr>
                  <a:xfrm>
                    <a:off x="2297112" y="3649093"/>
                    <a:ext cx="2458126" cy="2292276"/>
                  </a:xfrm>
                  <a:prstGeom prst="cloud">
                    <a:avLst/>
                  </a:prstGeom>
                  <a:solidFill>
                    <a:schemeClr val="accent2">
                      <a:lumMod val="20000"/>
                      <a:lumOff val="8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1" name="Скругленная соединительная линия 15"/>
                  <p:cNvCxnSpPr/>
                  <p:nvPr/>
                </p:nvCxnSpPr>
                <p:spPr>
                  <a:xfrm rot="16200000" flipH="1">
                    <a:off x="2083410" y="3797046"/>
                    <a:ext cx="285841" cy="906520"/>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Скругленная соединительная линия 66"/>
                  <p:cNvCxnSpPr>
                    <a:stCxn id="25" idx="0"/>
                  </p:cNvCxnSpPr>
                  <p:nvPr/>
                </p:nvCxnSpPr>
                <p:spPr>
                  <a:xfrm rot="5400000" flipH="1" flipV="1">
                    <a:off x="2024830" y="4936273"/>
                    <a:ext cx="426183" cy="883334"/>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25" name="Блок-схема: процесс 50"/>
                <p:cNvSpPr/>
                <p:nvPr/>
              </p:nvSpPr>
              <p:spPr>
                <a:xfrm>
                  <a:off x="2795098" y="4060001"/>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“Bart De </a:t>
                  </a:r>
                  <a:r>
                    <a:rPr lang="en-US" sz="1400" b="1" dirty="0" err="1">
                      <a:solidFill>
                        <a:schemeClr val="bg1"/>
                      </a:solidFill>
                      <a:latin typeface="Consolas" panose="020B0609020204030204" pitchFamily="49" charset="0"/>
                      <a:cs typeface="Consolas" panose="020B0609020204030204" pitchFamily="49" charset="0"/>
                    </a:rPr>
                    <a:t>Smet</a:t>
                  </a:r>
                  <a:r>
                    <a:rPr lang="en-US" sz="1400" b="1" dirty="0">
                      <a:solidFill>
                        <a:schemeClr val="bg1"/>
                      </a:solidFill>
                      <a:latin typeface="Consolas" panose="020B0609020204030204" pitchFamily="49" charset="0"/>
                      <a:cs typeface="Consolas" panose="020B0609020204030204" pitchFamily="49" charset="0"/>
                    </a:rPr>
                    <a:t>” 35</a:t>
                  </a:r>
                </a:p>
              </p:txBody>
            </p:sp>
            <p:sp>
              <p:nvSpPr>
                <p:cNvPr id="26" name="Блок-схема: процесс 51"/>
                <p:cNvSpPr/>
                <p:nvPr/>
              </p:nvSpPr>
              <p:spPr>
                <a:xfrm>
                  <a:off x="2798847" y="4829521"/>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null</a:t>
                  </a:r>
                </a:p>
                <a:p>
                  <a:pPr algn="ctr"/>
                  <a:r>
                    <a:rPr lang="en-US" sz="1400" b="1" dirty="0">
                      <a:solidFill>
                        <a:schemeClr val="bg1"/>
                      </a:solidFill>
                      <a:latin typeface="Consolas" panose="020B0609020204030204" pitchFamily="49" charset="0"/>
                      <a:cs typeface="Consolas" panose="020B0609020204030204" pitchFamily="49" charset="0"/>
                    </a:rPr>
                    <a:t>0</a:t>
                  </a:r>
                </a:p>
              </p:txBody>
            </p:sp>
          </p:grpSp>
          <p:grpSp>
            <p:nvGrpSpPr>
              <p:cNvPr id="5" name="Group 4"/>
              <p:cNvGrpSpPr/>
              <p:nvPr/>
            </p:nvGrpSpPr>
            <p:grpSpPr>
              <a:xfrm>
                <a:off x="208776" y="1285940"/>
                <a:ext cx="8859024" cy="4672042"/>
                <a:chOff x="208776" y="1285940"/>
                <a:chExt cx="8859024" cy="4672042"/>
              </a:xfrm>
            </p:grpSpPr>
            <p:sp>
              <p:nvSpPr>
                <p:cNvPr id="8" name="Стрелка вправо 45"/>
                <p:cNvSpPr/>
                <p:nvPr/>
              </p:nvSpPr>
              <p:spPr>
                <a:xfrm>
                  <a:off x="269942" y="1285940"/>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Стрелка вправо 101"/>
                <p:cNvSpPr/>
                <p:nvPr/>
              </p:nvSpPr>
              <p:spPr>
                <a:xfrm>
                  <a:off x="5169023" y="1285940"/>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Стрелка вправо 49"/>
                <p:cNvSpPr/>
                <p:nvPr/>
              </p:nvSpPr>
              <p:spPr>
                <a:xfrm>
                  <a:off x="208776" y="2755056"/>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1" name="Группа 82"/>
                <p:cNvGrpSpPr/>
                <p:nvPr/>
              </p:nvGrpSpPr>
              <p:grpSpPr>
                <a:xfrm>
                  <a:off x="4695113" y="3521520"/>
                  <a:ext cx="4372687" cy="2436462"/>
                  <a:chOff x="343305" y="3456637"/>
                  <a:chExt cx="4455846" cy="2483939"/>
                </a:xfrm>
              </p:grpSpPr>
              <p:grpSp>
                <p:nvGrpSpPr>
                  <p:cNvPr id="12" name="Группа 83"/>
                  <p:cNvGrpSpPr/>
                  <p:nvPr/>
                </p:nvGrpSpPr>
                <p:grpSpPr>
                  <a:xfrm>
                    <a:off x="343305" y="3456637"/>
                    <a:ext cx="4455846" cy="2483939"/>
                    <a:chOff x="221743" y="3457431"/>
                    <a:chExt cx="4455846" cy="2483939"/>
                  </a:xfrm>
                </p:grpSpPr>
                <p:grpSp>
                  <p:nvGrpSpPr>
                    <p:cNvPr id="15" name="Группа 87"/>
                    <p:cNvGrpSpPr/>
                    <p:nvPr/>
                  </p:nvGrpSpPr>
                  <p:grpSpPr>
                    <a:xfrm>
                      <a:off x="221743" y="3457431"/>
                      <a:ext cx="1997720" cy="1043611"/>
                      <a:chOff x="315984" y="3429000"/>
                      <a:chExt cx="2346839" cy="1043611"/>
                    </a:xfrm>
                  </p:grpSpPr>
                  <p:sp>
                    <p:nvSpPr>
                      <p:cNvPr id="19" name="Блок-схема: процесс 97"/>
                      <p:cNvSpPr/>
                      <p:nvPr/>
                    </p:nvSpPr>
                    <p:spPr>
                      <a:xfrm>
                        <a:off x="319820" y="3429000"/>
                        <a:ext cx="2343003" cy="1043611"/>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20" name="Блок-схема: процесс 118"/>
                      <p:cNvSpPr/>
                      <p:nvPr/>
                    </p:nvSpPr>
                    <p:spPr>
                      <a:xfrm>
                        <a:off x="1570951" y="3545552"/>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21" name="Прямоугольник 120"/>
                      <p:cNvSpPr/>
                      <p:nvPr/>
                    </p:nvSpPr>
                    <p:spPr>
                      <a:xfrm>
                        <a:off x="345311" y="3445638"/>
                        <a:ext cx="660505" cy="376529"/>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22" name="Прямоугольник 121"/>
                      <p:cNvSpPr/>
                      <p:nvPr/>
                    </p:nvSpPr>
                    <p:spPr>
                      <a:xfrm>
                        <a:off x="315984" y="3804502"/>
                        <a:ext cx="990565" cy="376529"/>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23" name="Прямоугольник 124"/>
                      <p:cNvSpPr/>
                      <p:nvPr/>
                    </p:nvSpPr>
                    <p:spPr>
                      <a:xfrm>
                        <a:off x="1263234" y="3620663"/>
                        <a:ext cx="355390" cy="345151"/>
                      </a:xfrm>
                      <a:prstGeom prst="rect">
                        <a:avLst/>
                      </a:prstGeom>
                    </p:spPr>
                    <p:txBody>
                      <a:bodyPr wrap="none">
                        <a:spAutoFit/>
                      </a:bodyPr>
                      <a:lstStyle/>
                      <a:p>
                        <a:r>
                          <a:rPr lang="en-US" sz="1600" b="1" dirty="0">
                            <a:solidFill>
                              <a:schemeClr val="accent2">
                                <a:lumMod val="50000"/>
                              </a:schemeClr>
                            </a:solidFill>
                            <a:latin typeface="Consolas" panose="020B0609020204030204" pitchFamily="49" charset="0"/>
                          </a:rPr>
                          <a:t>p</a:t>
                        </a:r>
                        <a:endParaRPr lang="en-US" sz="1600" b="1" dirty="0">
                          <a:solidFill>
                            <a:schemeClr val="accent2">
                              <a:lumMod val="50000"/>
                            </a:schemeClr>
                          </a:solidFill>
                        </a:endParaRPr>
                      </a:p>
                    </p:txBody>
                  </p:sp>
                </p:grpSp>
                <p:sp>
                  <p:nvSpPr>
                    <p:cNvPr id="16" name="Овал 90"/>
                    <p:cNvSpPr/>
                    <p:nvPr/>
                  </p:nvSpPr>
                  <p:spPr>
                    <a:xfrm>
                      <a:off x="1570307" y="3737831"/>
                      <a:ext cx="192728" cy="20414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Облако 92"/>
                    <p:cNvSpPr/>
                    <p:nvPr/>
                  </p:nvSpPr>
                  <p:spPr>
                    <a:xfrm>
                      <a:off x="2219463" y="3649094"/>
                      <a:ext cx="2458126" cy="2292276"/>
                    </a:xfrm>
                    <a:prstGeom prst="cloud">
                      <a:avLst/>
                    </a:prstGeom>
                    <a:solidFill>
                      <a:schemeClr val="accent2">
                        <a:lumMod val="20000"/>
                        <a:lumOff val="8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8" name="Скругленная соединительная линия 93"/>
                    <p:cNvCxnSpPr/>
                    <p:nvPr/>
                  </p:nvCxnSpPr>
                  <p:spPr>
                    <a:xfrm rot="16200000" flipH="1">
                      <a:off x="2005759" y="3797045"/>
                      <a:ext cx="285841" cy="906520"/>
                    </a:xfrm>
                    <a:prstGeom prst="curvedConnector2">
                      <a:avLst/>
                    </a:prstGeom>
                    <a:ln w="38100">
                      <a:solidFill>
                        <a:schemeClr val="accent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13" name="Блок-схема: процесс 84"/>
                  <p:cNvSpPr/>
                  <p:nvPr/>
                </p:nvSpPr>
                <p:spPr>
                  <a:xfrm>
                    <a:off x="2717450" y="4060002"/>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“Bart De </a:t>
                    </a:r>
                    <a:r>
                      <a:rPr lang="en-US" sz="1400" b="1" dirty="0" err="1">
                        <a:solidFill>
                          <a:schemeClr val="bg1"/>
                        </a:solidFill>
                        <a:latin typeface="Consolas" panose="020B0609020204030204" pitchFamily="49" charset="0"/>
                        <a:cs typeface="Consolas" panose="020B0609020204030204" pitchFamily="49" charset="0"/>
                      </a:rPr>
                      <a:t>Smet</a:t>
                    </a:r>
                    <a:r>
                      <a:rPr lang="en-US" sz="1400" b="1" dirty="0">
                        <a:solidFill>
                          <a:schemeClr val="bg1"/>
                        </a:solidFill>
                        <a:latin typeface="Consolas" panose="020B0609020204030204" pitchFamily="49" charset="0"/>
                        <a:cs typeface="Consolas" panose="020B0609020204030204" pitchFamily="49" charset="0"/>
                      </a:rPr>
                      <a:t>” 35</a:t>
                    </a:r>
                  </a:p>
                </p:txBody>
              </p:sp>
              <p:sp>
                <p:nvSpPr>
                  <p:cNvPr id="14" name="Блок-схема: процесс 86"/>
                  <p:cNvSpPr/>
                  <p:nvPr/>
                </p:nvSpPr>
                <p:spPr>
                  <a:xfrm>
                    <a:off x="2721198" y="4829521"/>
                    <a:ext cx="1641952" cy="669066"/>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latin typeface="Consolas" panose="020B0609020204030204" pitchFamily="49" charset="0"/>
                        <a:cs typeface="Consolas" panose="020B0609020204030204" pitchFamily="49" charset="0"/>
                      </a:rPr>
                      <a:t>null</a:t>
                    </a:r>
                  </a:p>
                  <a:p>
                    <a:pPr algn="ctr"/>
                    <a:r>
                      <a:rPr lang="en-US" sz="1400" b="1" dirty="0">
                        <a:solidFill>
                          <a:schemeClr val="bg1"/>
                        </a:solidFill>
                        <a:latin typeface="Consolas" panose="020B0609020204030204" pitchFamily="49" charset="0"/>
                        <a:cs typeface="Consolas" panose="020B0609020204030204" pitchFamily="49" charset="0"/>
                      </a:rPr>
                      <a:t>0</a:t>
                    </a:r>
                  </a:p>
                </p:txBody>
              </p:sp>
            </p:grpSp>
          </p:grpSp>
        </p:grpSp>
        <p:sp>
          <p:nvSpPr>
            <p:cNvPr id="46" name="Rectangle 45"/>
            <p:cNvSpPr/>
            <p:nvPr/>
          </p:nvSpPr>
          <p:spPr>
            <a:xfrm>
              <a:off x="494930" y="600330"/>
              <a:ext cx="2444389" cy="3108543"/>
            </a:xfrm>
            <a:prstGeom prst="rect">
              <a:avLst/>
            </a:prstGeom>
          </p:spPr>
          <p:txBody>
            <a:bodyPr wrap="square">
              <a:spAutoFit/>
            </a:bodyPr>
            <a:lstStyle/>
            <a:p>
              <a:r>
                <a:rPr lang="en-US" sz="1600" dirty="0">
                  <a:solidFill>
                    <a:schemeClr val="accent2">
                      <a:lumMod val="50000"/>
                    </a:schemeClr>
                  </a:solidFill>
                  <a:latin typeface="Consolas" panose="020B0609020204030204" pitchFamily="49" charset="0"/>
                </a:rPr>
                <a:t>void Bar()</a:t>
              </a:r>
            </a:p>
            <a:p>
              <a:r>
                <a:rPr lang="en-US" sz="1600" dirty="0">
                  <a:solidFill>
                    <a:schemeClr val="accent2">
                      <a:lumMod val="50000"/>
                    </a:schemeClr>
                  </a:solidFill>
                  <a:latin typeface="Consolas" panose="020B0609020204030204" pitchFamily="49" charset="0"/>
                </a:rPr>
                <a:t>{</a:t>
              </a:r>
            </a:p>
            <a:p>
              <a:r>
                <a:rPr lang="en-US" sz="1600" dirty="0" smtClean="0">
                  <a:solidFill>
                    <a:schemeClr val="accent2">
                      <a:lumMod val="50000"/>
                    </a:schemeClr>
                  </a:solidFill>
                  <a:latin typeface="Consolas" panose="020B0609020204030204" pitchFamily="49" charset="0"/>
                </a:rPr>
                <a:t>   Person p = ...;</a:t>
              </a:r>
            </a:p>
            <a:p>
              <a:r>
                <a:rPr lang="en-US" sz="1600" dirty="0" smtClean="0">
                  <a:solidFill>
                    <a:schemeClr val="accent2">
                      <a:lumMod val="50000"/>
                    </a:schemeClr>
                  </a:solidFill>
                  <a:latin typeface="Consolas" panose="020B0609020204030204" pitchFamily="49" charset="0"/>
                </a:rPr>
                <a:t>   </a:t>
              </a:r>
              <a:r>
                <a:rPr lang="en-US" sz="1600" dirty="0">
                  <a:solidFill>
                    <a:schemeClr val="accent2">
                      <a:lumMod val="50000"/>
                    </a:schemeClr>
                  </a:solidFill>
                  <a:latin typeface="Consolas" panose="020B0609020204030204" pitchFamily="49" charset="0"/>
                </a:rPr>
                <a:t>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endParaRPr>
            </a:p>
            <a:p>
              <a:pPr algn="ctr"/>
              <a:endParaRPr lang="en-US" sz="1600" dirty="0">
                <a:solidFill>
                  <a:schemeClr val="accent2">
                    <a:lumMod val="50000"/>
                  </a:schemeClr>
                </a:solidFill>
              </a:endParaRPr>
            </a:p>
          </p:txBody>
        </p:sp>
        <p:sp>
          <p:nvSpPr>
            <p:cNvPr id="47" name="Блок-схема: документ 6"/>
            <p:cNvSpPr/>
            <p:nvPr/>
          </p:nvSpPr>
          <p:spPr>
            <a:xfrm>
              <a:off x="5377839" y="570736"/>
              <a:ext cx="2684607" cy="3155180"/>
            </a:xfrm>
            <a:prstGeom prst="flowChartDocumen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accent2">
                    <a:lumMod val="50000"/>
                  </a:schemeClr>
                </a:solidFill>
                <a:latin typeface="Consolas" panose="020B0609020204030204" pitchFamily="49" charset="0"/>
              </a:endParaRPr>
            </a:p>
            <a:p>
              <a:endParaRPr lang="en-US" sz="1600" dirty="0">
                <a:solidFill>
                  <a:schemeClr val="accent2">
                    <a:lumMod val="50000"/>
                  </a:schemeClr>
                </a:solidFill>
                <a:latin typeface="Consolas" panose="020B0609020204030204" pitchFamily="49" charset="0"/>
              </a:endParaRPr>
            </a:p>
            <a:p>
              <a:r>
                <a:rPr lang="en-US" sz="1600" dirty="0" smtClean="0">
                  <a:solidFill>
                    <a:schemeClr val="accent2">
                      <a:lumMod val="50000"/>
                    </a:schemeClr>
                  </a:solidFill>
                  <a:latin typeface="Consolas" panose="020B0609020204030204" pitchFamily="49" charset="0"/>
                </a:rPr>
                <a:t>void </a:t>
              </a:r>
              <a:r>
                <a:rPr lang="en-US" sz="1600" dirty="0">
                  <a:solidFill>
                    <a:schemeClr val="accent2">
                      <a:lumMod val="50000"/>
                    </a:schemeClr>
                  </a:solidFill>
                  <a:latin typeface="Consolas" panose="020B0609020204030204" pitchFamily="49" charset="0"/>
                </a:rPr>
                <a:t>Bar()</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Person p = ...;</a:t>
              </a:r>
            </a:p>
            <a:p>
              <a:r>
                <a:rPr lang="en-US" sz="1600" dirty="0">
                  <a:solidFill>
                    <a:schemeClr val="accent2">
                      <a:lumMod val="50000"/>
                    </a:schemeClr>
                  </a:solidFill>
                  <a:latin typeface="Consolas" panose="020B0609020204030204" pitchFamily="49" charset="0"/>
                </a:rPr>
                <a:t>   Foo(p);</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void Foo(Person x)</a:t>
              </a:r>
            </a:p>
            <a:p>
              <a:r>
                <a:rPr lang="en-US" sz="1600" dirty="0">
                  <a:solidFill>
                    <a:schemeClr val="accent2">
                      <a:lumMod val="50000"/>
                    </a:schemeClr>
                  </a:solidFill>
                  <a:latin typeface="Consolas" panose="020B0609020204030204" pitchFamily="49" charset="0"/>
                </a:rPr>
                <a:t>{ </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x.Age</a:t>
              </a:r>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x = new Person();</a:t>
              </a:r>
            </a:p>
            <a:p>
              <a:endParaRPr lang="en-US" sz="1600" dirty="0">
                <a:solidFill>
                  <a:schemeClr val="accent2">
                    <a:lumMod val="50000"/>
                  </a:schemeClr>
                </a:solidFill>
              </a:endParaRPr>
            </a:p>
            <a:p>
              <a:pPr algn="ctr"/>
              <a:endParaRPr lang="en-US" sz="1600" dirty="0">
                <a:solidFill>
                  <a:schemeClr val="accent2">
                    <a:lumMod val="50000"/>
                  </a:schemeClr>
                </a:solidFill>
              </a:endParaRPr>
            </a:p>
          </p:txBody>
        </p:sp>
      </p:grpSp>
    </p:spTree>
    <p:extLst>
      <p:ext uri="{BB962C8B-B14F-4D97-AF65-F5344CB8AC3E}">
        <p14:creationId xmlns:p14="http://schemas.microsoft.com/office/powerpoint/2010/main" val="31744081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 Parameters</a:t>
            </a:r>
          </a:p>
        </p:txBody>
      </p:sp>
      <p:sp>
        <p:nvSpPr>
          <p:cNvPr id="7" name="Rectangle 6"/>
          <p:cNvSpPr/>
          <p:nvPr/>
        </p:nvSpPr>
        <p:spPr>
          <a:xfrm>
            <a:off x="152400" y="838200"/>
            <a:ext cx="8839200" cy="2308324"/>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A reference or value type simply indicates where instances of the type get allocated and what gets copied upon passing such an object </a:t>
            </a:r>
            <a:r>
              <a:rPr lang="en-US" i="1" dirty="0">
                <a:solidFill>
                  <a:schemeClr val="accent2">
                    <a:lumMod val="50000"/>
                  </a:schemeClr>
                </a:solidFill>
                <a:latin typeface="Calibri" charset="0"/>
                <a:ea typeface="Calibri" charset="0"/>
                <a:cs typeface="Calibri" charset="0"/>
              </a:rPr>
              <a:t>by value</a:t>
            </a:r>
            <a:r>
              <a:rPr lang="en-US" dirty="0">
                <a:solidFill>
                  <a:schemeClr val="accent2">
                    <a:lumMod val="50000"/>
                  </a:schemeClr>
                </a:solidFill>
                <a:latin typeface="Calibri" charset="0"/>
                <a:ea typeface="Calibri" charset="0"/>
                <a:cs typeface="Calibri" charset="0"/>
              </a:rPr>
              <a:t>. </a:t>
            </a:r>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Value-typed </a:t>
            </a:r>
            <a:r>
              <a:rPr lang="en-US" dirty="0">
                <a:solidFill>
                  <a:schemeClr val="accent2">
                    <a:lumMod val="50000"/>
                  </a:schemeClr>
                </a:solidFill>
                <a:latin typeface="Calibri" charset="0"/>
                <a:ea typeface="Calibri" charset="0"/>
                <a:cs typeface="Calibri" charset="0"/>
              </a:rPr>
              <a:t>objects are copied wholesale, whereas for reference-typed objects the reference to the target instance is </a:t>
            </a:r>
            <a:r>
              <a:rPr lang="en-US" dirty="0" smtClean="0">
                <a:solidFill>
                  <a:schemeClr val="accent2">
                    <a:lumMod val="50000"/>
                  </a:schemeClr>
                </a:solidFill>
                <a:latin typeface="Calibri" charset="0"/>
                <a:ea typeface="Calibri" charset="0"/>
                <a:cs typeface="Calibri" charset="0"/>
              </a:rPr>
              <a:t>copied</a:t>
            </a:r>
            <a:r>
              <a:rPr lang="en-US" dirty="0">
                <a:solidFill>
                  <a:schemeClr val="accent2">
                    <a:lumMod val="50000"/>
                  </a:schemeClr>
                </a:solidFill>
                <a:latin typeface="Calibri" charset="0"/>
                <a:ea typeface="Calibri" charset="0"/>
                <a:cs typeface="Calibri" charset="0"/>
              </a:rPr>
              <a:t>, causing aliasing (multiple references referring to the same instance). </a:t>
            </a:r>
            <a:endParaRPr lang="en-US" dirty="0" smtClean="0">
              <a:solidFill>
                <a:schemeClr val="accent2">
                  <a:lumMod val="50000"/>
                </a:schemeClr>
              </a:solidFill>
              <a:latin typeface="Calibri" charset="0"/>
              <a:ea typeface="Calibri" charset="0"/>
              <a:cs typeface="Calibri" charset="0"/>
            </a:endParaRPr>
          </a:p>
          <a:p>
            <a:pPr algn="just"/>
            <a:r>
              <a:rPr lang="en-US" dirty="0" smtClean="0">
                <a:solidFill>
                  <a:schemeClr val="accent2">
                    <a:lumMod val="50000"/>
                  </a:schemeClr>
                </a:solidFill>
                <a:latin typeface="Calibri" charset="0"/>
                <a:ea typeface="Calibri" charset="0"/>
                <a:cs typeface="Calibri" charset="0"/>
              </a:rPr>
              <a:t>When </a:t>
            </a:r>
            <a:r>
              <a:rPr lang="en-US" dirty="0">
                <a:solidFill>
                  <a:schemeClr val="accent2">
                    <a:lumMod val="50000"/>
                  </a:schemeClr>
                </a:solidFill>
                <a:latin typeface="Calibri" charset="0"/>
                <a:ea typeface="Calibri" charset="0"/>
                <a:cs typeface="Calibri" charset="0"/>
              </a:rPr>
              <a:t>using value parameters, the receiving end holds such a local “copy” of the object. Any </a:t>
            </a:r>
            <a:r>
              <a:rPr lang="en-US" dirty="0" smtClean="0">
                <a:solidFill>
                  <a:schemeClr val="accent2">
                    <a:lumMod val="50000"/>
                  </a:schemeClr>
                </a:solidFill>
                <a:latin typeface="Calibri" charset="0"/>
                <a:ea typeface="Calibri" charset="0"/>
                <a:cs typeface="Calibri" charset="0"/>
              </a:rPr>
              <a:t>assignment </a:t>
            </a:r>
            <a:r>
              <a:rPr lang="en-US" dirty="0">
                <a:solidFill>
                  <a:schemeClr val="accent2">
                    <a:lumMod val="50000"/>
                  </a:schemeClr>
                </a:solidFill>
                <a:latin typeface="Calibri" charset="0"/>
                <a:ea typeface="Calibri" charset="0"/>
                <a:cs typeface="Calibri" charset="0"/>
              </a:rPr>
              <a:t>to that local cell is invisible to the caller, but modifications made through a </a:t>
            </a:r>
            <a:r>
              <a:rPr lang="en-US" dirty="0" smtClean="0">
                <a:solidFill>
                  <a:schemeClr val="accent2">
                    <a:lumMod val="50000"/>
                  </a:schemeClr>
                </a:solidFill>
                <a:latin typeface="Calibri" charset="0"/>
                <a:ea typeface="Calibri" charset="0"/>
                <a:cs typeface="Calibri" charset="0"/>
              </a:rPr>
              <a:t>reference </a:t>
            </a:r>
            <a:r>
              <a:rPr lang="en-US" dirty="0">
                <a:solidFill>
                  <a:schemeClr val="accent2">
                    <a:lumMod val="50000"/>
                  </a:schemeClr>
                </a:solidFill>
                <a:latin typeface="Calibri" charset="0"/>
                <a:ea typeface="Calibri" charset="0"/>
                <a:cs typeface="Calibri" charset="0"/>
              </a:rPr>
              <a:t>will be visible to the caller due to aliasing. </a:t>
            </a:r>
          </a:p>
        </p:txBody>
      </p:sp>
    </p:spTree>
    <p:extLst>
      <p:ext uri="{BB962C8B-B14F-4D97-AF65-F5344CB8AC3E}">
        <p14:creationId xmlns:p14="http://schemas.microsoft.com/office/powerpoint/2010/main" val="81983910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 </a:t>
            </a:r>
            <a:r>
              <a:rPr lang="en-US" dirty="0" smtClean="0"/>
              <a:t>Parameters</a:t>
            </a:r>
            <a:endParaRPr lang="en-US" dirty="0"/>
          </a:p>
        </p:txBody>
      </p:sp>
      <p:grpSp>
        <p:nvGrpSpPr>
          <p:cNvPr id="16" name="Group 15"/>
          <p:cNvGrpSpPr/>
          <p:nvPr/>
        </p:nvGrpSpPr>
        <p:grpSpPr>
          <a:xfrm>
            <a:off x="152400" y="685800"/>
            <a:ext cx="8839200" cy="5021554"/>
            <a:chOff x="152400" y="685800"/>
            <a:chExt cx="8839200" cy="5021554"/>
          </a:xfrm>
        </p:grpSpPr>
        <p:sp>
          <p:nvSpPr>
            <p:cNvPr id="3" name="Rectangle 2"/>
            <p:cNvSpPr/>
            <p:nvPr/>
          </p:nvSpPr>
          <p:spPr>
            <a:xfrm>
              <a:off x="152400" y="685800"/>
              <a:ext cx="8839200" cy="120032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Although assignment to a value parameter is visible only to the current method and not to its caller, reference parameters can circumvent this. Instead of making a copy of the object (whatever that means is dependent on the value- or reference-type characteristic of the </a:t>
              </a:r>
              <a:r>
                <a:rPr lang="en-US" dirty="0" smtClean="0">
                  <a:solidFill>
                    <a:schemeClr val="accent2">
                      <a:lumMod val="50000"/>
                    </a:schemeClr>
                  </a:solidFill>
                  <a:latin typeface="Calibri" charset="0"/>
                  <a:ea typeface="Calibri" charset="0"/>
                  <a:cs typeface="Calibri" charset="0"/>
                </a:rPr>
                <a:t>object), </a:t>
              </a:r>
              <a:r>
                <a:rPr lang="en-US" dirty="0">
                  <a:solidFill>
                    <a:schemeClr val="accent2">
                      <a:lumMod val="50000"/>
                    </a:schemeClr>
                  </a:solidFill>
                  <a:latin typeface="Calibri" charset="0"/>
                  <a:ea typeface="Calibri" charset="0"/>
                  <a:cs typeface="Calibri" charset="0"/>
                </a:rPr>
                <a:t>a reference is made to the local variable held by the caller. </a:t>
              </a:r>
            </a:p>
          </p:txBody>
        </p:sp>
        <p:sp>
          <p:nvSpPr>
            <p:cNvPr id="4" name="Rectangle 3"/>
            <p:cNvSpPr/>
            <p:nvPr/>
          </p:nvSpPr>
          <p:spPr>
            <a:xfrm>
              <a:off x="152400" y="2116604"/>
              <a:ext cx="8839200" cy="1569660"/>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void</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first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double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second</a:t>
              </a:r>
              <a:r>
                <a:rPr lang="ru-RU" sz="1600" dirty="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ref</a:t>
              </a:r>
              <a:r>
                <a:rPr lang="en-US" sz="1600" dirty="0" smtClean="0">
                  <a:solidFill>
                    <a:schemeClr val="accent2">
                      <a:lumMod val="50000"/>
                    </a:schemeClr>
                  </a:solidFill>
                  <a:latin typeface="Consolas" pitchFamily="49" charset="0"/>
                  <a:cs typeface="Consolas" pitchFamily="49" charset="0"/>
                </a:rPr>
                <a:t> </a:t>
              </a:r>
              <a:r>
                <a:rPr lang="en-US" sz="1600" dirty="0" err="1">
                  <a:solidFill>
                    <a:schemeClr val="accent2">
                      <a:lumMod val="50000"/>
                    </a:schemeClr>
                  </a:solidFill>
                  <a:latin typeface="Consolas" pitchFamily="49" charset="0"/>
                  <a:cs typeface="Consolas" pitchFamily="49" charset="0"/>
                </a:rPr>
                <a:t>int</a:t>
              </a:r>
              <a:r>
                <a:rPr lang="en-US" sz="1600" dirty="0">
                  <a:solidFill>
                    <a:schemeClr val="accent2">
                      <a:lumMod val="50000"/>
                    </a:schemeClr>
                  </a:solidFill>
                  <a:latin typeface="Consolas" pitchFamily="49" charset="0"/>
                  <a:cs typeface="Consolas" pitchFamily="49" charset="0"/>
                </a:rPr>
                <a:t> </a:t>
              </a:r>
              <a:r>
                <a:rPr lang="en-US" sz="1600" dirty="0" err="1">
                  <a:solidFill>
                    <a:schemeClr val="accent2">
                      <a:lumMod val="50000"/>
                    </a:schemeClr>
                  </a:solidFill>
                  <a:latin typeface="Consolas" pitchFamily="49" charset="0"/>
                  <a:cs typeface="Consolas" pitchFamily="49" charset="0"/>
                </a:rPr>
                <a:t>refData</a:t>
              </a:r>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a:t>
              </a:r>
            </a:p>
            <a:p>
              <a:r>
                <a:rPr lang="ru-RU" sz="1600" dirty="0">
                  <a:solidFill>
                    <a:schemeClr val="accent2">
                      <a:lumMod val="50000"/>
                    </a:schemeClr>
                  </a:solidFill>
                  <a:latin typeface="Consolas" pitchFamily="49" charset="0"/>
                  <a:cs typeface="Consolas" pitchFamily="49" charset="0"/>
                </a:rPr>
                <a:t>    ...</a:t>
              </a:r>
            </a:p>
            <a:p>
              <a:r>
                <a:rPr lang="en-US" sz="1600" dirty="0" smtClean="0">
                  <a:solidFill>
                    <a:schemeClr val="accent2">
                      <a:lumMod val="50000"/>
                    </a:schemeClr>
                  </a:solidFill>
                  <a:latin typeface="Consolas" pitchFamily="49" charset="0"/>
                  <a:cs typeface="Consolas" pitchFamily="49" charset="0"/>
                </a:rPr>
                <a:t>    </a:t>
              </a:r>
              <a:r>
                <a:rPr lang="en-US" sz="1600" dirty="0" err="1" smtClean="0">
                  <a:solidFill>
                    <a:schemeClr val="accent2">
                      <a:lumMod val="50000"/>
                    </a:schemeClr>
                  </a:solidFill>
                  <a:latin typeface="Consolas" pitchFamily="49" charset="0"/>
                  <a:cs typeface="Consolas" pitchFamily="49" charset="0"/>
                </a:rPr>
                <a:t>refData</a:t>
              </a:r>
              <a:r>
                <a:rPr lang="en-US" sz="1600" dirty="0" smtClean="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 100</a:t>
              </a:r>
              <a:r>
                <a:rPr lang="en-US" sz="1600" dirty="0" smtClean="0">
                  <a:solidFill>
                    <a:schemeClr val="accent2">
                      <a:lumMod val="50000"/>
                    </a:schemeClr>
                  </a:solidFill>
                  <a:latin typeface="Consolas" pitchFamily="49" charset="0"/>
                  <a:cs typeface="Consolas" pitchFamily="49" charset="0"/>
                </a:rPr>
                <a:t>;</a:t>
              </a:r>
            </a:p>
            <a:p>
              <a:r>
                <a:rPr lang="en-US" sz="1600" dirty="0" smtClean="0">
                  <a:solidFill>
                    <a:schemeClr val="accent2">
                      <a:lumMod val="50000"/>
                    </a:schemeClr>
                  </a:solidFill>
                  <a:latin typeface="Consolas" pitchFamily="49" charset="0"/>
                  <a:cs typeface="Consolas" pitchFamily="49" charset="0"/>
                </a:rPr>
                <a:t>    ...</a:t>
              </a:r>
              <a:endParaRPr lang="ru-RU" sz="1600" dirty="0">
                <a:solidFill>
                  <a:schemeClr val="accent2">
                    <a:lumMod val="50000"/>
                  </a:schemeClr>
                </a:solidFill>
                <a:latin typeface="Consolas" pitchFamily="49" charset="0"/>
                <a:cs typeface="Consolas" pitchFamily="49" charset="0"/>
              </a:endParaRPr>
            </a:p>
            <a:p>
              <a:r>
                <a:rPr lang="ru-RU" sz="1600" dirty="0">
                  <a:solidFill>
                    <a:schemeClr val="accent2">
                      <a:lumMod val="50000"/>
                    </a:schemeClr>
                  </a:solidFill>
                  <a:latin typeface="Consolas" pitchFamily="49" charset="0"/>
                  <a:cs typeface="Consolas" pitchFamily="49" charset="0"/>
                </a:rPr>
                <a:t>}</a:t>
              </a:r>
            </a:p>
          </p:txBody>
        </p:sp>
        <p:sp>
          <p:nvSpPr>
            <p:cNvPr id="5" name="Rectangle 4"/>
            <p:cNvSpPr/>
            <p:nvPr/>
          </p:nvSpPr>
          <p:spPr>
            <a:xfrm>
              <a:off x="5102506" y="2734734"/>
              <a:ext cx="3886200" cy="2031325"/>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use of the ref keyword is mandatory both on the declaration of the </a:t>
              </a:r>
              <a:r>
                <a:rPr lang="en-US" dirty="0" smtClean="0">
                  <a:solidFill>
                    <a:schemeClr val="accent2">
                      <a:lumMod val="50000"/>
                    </a:schemeClr>
                  </a:solidFill>
                  <a:latin typeface="Bradley Hand" charset="0"/>
                  <a:ea typeface="Bradley Hand" charset="0"/>
                  <a:cs typeface="Bradley Hand" charset="0"/>
                </a:rPr>
                <a:t>parameter </a:t>
              </a:r>
              <a:r>
                <a:rPr lang="en-US" dirty="0">
                  <a:solidFill>
                    <a:schemeClr val="accent2">
                      <a:lumMod val="50000"/>
                    </a:schemeClr>
                  </a:solidFill>
                  <a:latin typeface="Bradley Hand" charset="0"/>
                  <a:ea typeface="Bradley Hand" charset="0"/>
                  <a:cs typeface="Bradley Hand" charset="0"/>
                </a:rPr>
                <a:t>and when passing the argument. The latter requirement was introduced to make it obvious what’s going on when reading the code of the call site. </a:t>
              </a:r>
            </a:p>
          </p:txBody>
        </p:sp>
        <p:sp>
          <p:nvSpPr>
            <p:cNvPr id="6" name="Rectangle 5"/>
            <p:cNvSpPr/>
            <p:nvPr/>
          </p:nvSpPr>
          <p:spPr>
            <a:xfrm>
              <a:off x="152400" y="3945935"/>
              <a:ext cx="3962400" cy="584775"/>
            </a:xfrm>
            <a:prstGeom prst="rect">
              <a:avLst/>
            </a:prstGeom>
          </p:spPr>
          <p:txBody>
            <a:bodyPr wrap="square">
              <a:spAutoFit/>
            </a:bodyPr>
            <a:lstStyle/>
            <a:p>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value</a:t>
              </a:r>
              <a:r>
                <a:rPr lang="en-US" sz="1600" dirty="0" smtClean="0">
                  <a:solidFill>
                    <a:schemeClr val="accent2">
                      <a:lumMod val="50000"/>
                    </a:schemeClr>
                  </a:solidFill>
                  <a:latin typeface="Consolas" pitchFamily="49" charset="0"/>
                  <a:cs typeface="Consolas" pitchFamily="49" charset="0"/>
                </a:rPr>
                <a:t> = 1;</a:t>
              </a:r>
              <a:endParaRPr lang="ru-RU" sz="1600" i="1" dirty="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(10, </a:t>
              </a:r>
              <a:r>
                <a:rPr lang="ru-RU" sz="1600" dirty="0" smtClean="0">
                  <a:solidFill>
                    <a:schemeClr val="accent2">
                      <a:lumMod val="50000"/>
                    </a:schemeClr>
                  </a:solidFill>
                  <a:latin typeface="Consolas" pitchFamily="49" charset="0"/>
                  <a:cs typeface="Consolas" pitchFamily="49" charset="0"/>
                </a:rPr>
                <a:t>101.1, </a:t>
              </a:r>
              <a:r>
                <a:rPr lang="en-US" sz="1600" dirty="0" smtClean="0">
                  <a:solidFill>
                    <a:schemeClr val="accent2">
                      <a:lumMod val="50000"/>
                    </a:schemeClr>
                  </a:solidFill>
                  <a:latin typeface="Consolas" pitchFamily="49" charset="0"/>
                  <a:cs typeface="Consolas" pitchFamily="49" charset="0"/>
                </a:rPr>
                <a:t>ref </a:t>
              </a:r>
              <a:r>
                <a:rPr lang="ru-RU" sz="1600" b="1" dirty="0" err="1" smtClean="0">
                  <a:solidFill>
                    <a:schemeClr val="accent2">
                      <a:lumMod val="50000"/>
                    </a:schemeClr>
                  </a:solidFill>
                  <a:latin typeface="Consolas" pitchFamily="49" charset="0"/>
                  <a:cs typeface="Consolas" pitchFamily="49" charset="0"/>
                </a:rPr>
                <a:t>value</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7" name="Rectangle 6"/>
            <p:cNvSpPr/>
            <p:nvPr/>
          </p:nvSpPr>
          <p:spPr>
            <a:xfrm>
              <a:off x="152400" y="5061023"/>
              <a:ext cx="8839200" cy="646331"/>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Whenever you see an argument being passed by reference, you can expect the variable that’s passed to be replaced wholesale by the method being called</a:t>
              </a:r>
            </a:p>
          </p:txBody>
        </p:sp>
        <p:cxnSp>
          <p:nvCxnSpPr>
            <p:cNvPr id="8" name="Straight Arrow Connector 7"/>
            <p:cNvCxnSpPr>
              <a:stCxn id="5" idx="1"/>
            </p:cNvCxnSpPr>
            <p:nvPr/>
          </p:nvCxnSpPr>
          <p:spPr>
            <a:xfrm flipH="1">
              <a:off x="2895600" y="3750397"/>
              <a:ext cx="2206906" cy="487925"/>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5099612" y="2462715"/>
              <a:ext cx="2291788" cy="364987"/>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418465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 Parameters</a:t>
            </a:r>
          </a:p>
        </p:txBody>
      </p:sp>
      <p:grpSp>
        <p:nvGrpSpPr>
          <p:cNvPr id="110" name="Group 109"/>
          <p:cNvGrpSpPr/>
          <p:nvPr/>
        </p:nvGrpSpPr>
        <p:grpSpPr>
          <a:xfrm>
            <a:off x="160601" y="578825"/>
            <a:ext cx="8822798" cy="5665318"/>
            <a:chOff x="147761" y="712736"/>
            <a:chExt cx="8822798" cy="5665318"/>
          </a:xfrm>
        </p:grpSpPr>
        <p:grpSp>
          <p:nvGrpSpPr>
            <p:cNvPr id="54" name="Group 53"/>
            <p:cNvGrpSpPr/>
            <p:nvPr/>
          </p:nvGrpSpPr>
          <p:grpSpPr>
            <a:xfrm>
              <a:off x="147761" y="1474531"/>
              <a:ext cx="8822798" cy="4903523"/>
              <a:chOff x="92602" y="1322131"/>
              <a:chExt cx="8822798" cy="4903523"/>
            </a:xfrm>
          </p:grpSpPr>
          <p:sp>
            <p:nvSpPr>
              <p:cNvPr id="58" name="Стрелка вправо 45"/>
              <p:cNvSpPr/>
              <p:nvPr/>
            </p:nvSpPr>
            <p:spPr>
              <a:xfrm>
                <a:off x="92602" y="1327918"/>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9" name="Группа 86"/>
              <p:cNvGrpSpPr/>
              <p:nvPr/>
            </p:nvGrpSpPr>
            <p:grpSpPr>
              <a:xfrm>
                <a:off x="6538766" y="3422175"/>
                <a:ext cx="2376634" cy="1600200"/>
                <a:chOff x="228600" y="3429000"/>
                <a:chExt cx="2438400" cy="1600200"/>
              </a:xfrm>
            </p:grpSpPr>
            <p:sp>
              <p:nvSpPr>
                <p:cNvPr id="98" name="Блок-схема: процесс 87"/>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Блок-схема: процесс 89"/>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6</a:t>
                  </a:r>
                </a:p>
              </p:txBody>
            </p:sp>
            <p:sp>
              <p:nvSpPr>
                <p:cNvPr id="100" name="Блок-схема: процесс 90"/>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false</a:t>
                  </a:r>
                </a:p>
              </p:txBody>
            </p:sp>
            <p:sp>
              <p:nvSpPr>
                <p:cNvPr id="101" name="Прямоугольник 92"/>
                <p:cNvSpPr/>
                <p:nvPr/>
              </p:nvSpPr>
              <p:spPr>
                <a:xfrm>
                  <a:off x="254090" y="3445638"/>
                  <a:ext cx="579251"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102" name="Прямоугольник 93"/>
                <p:cNvSpPr/>
                <p:nvPr/>
              </p:nvSpPr>
              <p:spPr>
                <a:xfrm>
                  <a:off x="254090" y="4034050"/>
                  <a:ext cx="848976"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103" name="Прямоугольник 96"/>
                <p:cNvSpPr/>
                <p:nvPr/>
              </p:nvSpPr>
              <p:spPr>
                <a:xfrm>
                  <a:off x="1292148" y="4413093"/>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104" name="Прямоугольник 97"/>
                <p:cNvSpPr/>
                <p:nvPr/>
              </p:nvSpPr>
              <p:spPr>
                <a:xfrm>
                  <a:off x="1292148" y="3770079"/>
                  <a:ext cx="31939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grpSp>
          <p:sp>
            <p:nvSpPr>
              <p:cNvPr id="60" name="Стрелка вправо 100"/>
              <p:cNvSpPr/>
              <p:nvPr/>
            </p:nvSpPr>
            <p:spPr>
              <a:xfrm>
                <a:off x="3095351" y="1322131"/>
                <a:ext cx="431710" cy="381000"/>
              </a:xfrm>
              <a:prstGeom prst="rightArrow">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Стрелка вправо 101"/>
              <p:cNvSpPr/>
              <p:nvPr/>
            </p:nvSpPr>
            <p:spPr>
              <a:xfrm>
                <a:off x="3105579" y="2812016"/>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2" name="Стрелка вправо 102"/>
              <p:cNvSpPr/>
              <p:nvPr/>
            </p:nvSpPr>
            <p:spPr>
              <a:xfrm>
                <a:off x="6210722" y="1539690"/>
                <a:ext cx="431710" cy="381000"/>
              </a:xfrm>
              <a:prstGeom prst="rightArrow">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Овал 46"/>
              <p:cNvSpPr/>
              <p:nvPr/>
            </p:nvSpPr>
            <p:spPr>
              <a:xfrm>
                <a:off x="1896506" y="5747795"/>
                <a:ext cx="189131" cy="200246"/>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4" name="Группа 28"/>
              <p:cNvGrpSpPr/>
              <p:nvPr/>
            </p:nvGrpSpPr>
            <p:grpSpPr>
              <a:xfrm>
                <a:off x="228600" y="3429000"/>
                <a:ext cx="2976494" cy="2796654"/>
                <a:chOff x="228600" y="3429000"/>
                <a:chExt cx="2976494" cy="2796654"/>
              </a:xfrm>
            </p:grpSpPr>
            <p:grpSp>
              <p:nvGrpSpPr>
                <p:cNvPr id="82" name="Группа 27"/>
                <p:cNvGrpSpPr/>
                <p:nvPr/>
              </p:nvGrpSpPr>
              <p:grpSpPr>
                <a:xfrm>
                  <a:off x="228600" y="3429000"/>
                  <a:ext cx="2976494" cy="2796654"/>
                  <a:chOff x="228600" y="3429000"/>
                  <a:chExt cx="2976494" cy="2796654"/>
                </a:xfrm>
              </p:grpSpPr>
              <p:grpSp>
                <p:nvGrpSpPr>
                  <p:cNvPr id="84" name="Группа 59"/>
                  <p:cNvGrpSpPr/>
                  <p:nvPr/>
                </p:nvGrpSpPr>
                <p:grpSpPr>
                  <a:xfrm>
                    <a:off x="228600" y="3429000"/>
                    <a:ext cx="2332453" cy="2796654"/>
                    <a:chOff x="228600" y="3429000"/>
                    <a:chExt cx="2438400" cy="2796654"/>
                  </a:xfrm>
                </p:grpSpPr>
                <p:sp>
                  <p:nvSpPr>
                    <p:cNvPr id="86" name="Блок-схема: процесс 8"/>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Блок-схема: процесс 10"/>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88" name="Блок-схема: процесс 12"/>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5</a:t>
                      </a:r>
                    </a:p>
                  </p:txBody>
                </p:sp>
                <p:sp>
                  <p:nvSpPr>
                    <p:cNvPr id="89" name="Блок-схема: процесс 14"/>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false</a:t>
                      </a:r>
                    </a:p>
                  </p:txBody>
                </p:sp>
                <p:sp>
                  <p:nvSpPr>
                    <p:cNvPr id="90" name="Прямоугольник 16"/>
                    <p:cNvSpPr/>
                    <p:nvPr/>
                  </p:nvSpPr>
                  <p:spPr>
                    <a:xfrm>
                      <a:off x="259307" y="5154304"/>
                      <a:ext cx="533245"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91" name="Прямоугольник 17"/>
                    <p:cNvSpPr/>
                    <p:nvPr/>
                  </p:nvSpPr>
                  <p:spPr>
                    <a:xfrm>
                      <a:off x="254090" y="3445638"/>
                      <a:ext cx="590223"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92" name="Прямоугольник 18"/>
                    <p:cNvSpPr/>
                    <p:nvPr/>
                  </p:nvSpPr>
                  <p:spPr>
                    <a:xfrm>
                      <a:off x="254090" y="4034050"/>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93" name="Прямоугольник 19"/>
                    <p:cNvSpPr/>
                    <p:nvPr/>
                  </p:nvSpPr>
                  <p:spPr>
                    <a:xfrm>
                      <a:off x="228600" y="5644634"/>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94" name="Прямоугольник 20"/>
                    <p:cNvSpPr/>
                    <p:nvPr/>
                  </p:nvSpPr>
                  <p:spPr>
                    <a:xfrm>
                      <a:off x="1333820" y="5665527"/>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95" name="Прямоугольник 21"/>
                    <p:cNvSpPr/>
                    <p:nvPr/>
                  </p:nvSpPr>
                  <p:spPr>
                    <a:xfrm>
                      <a:off x="1292147" y="4413093"/>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96" name="Прямоугольник 22"/>
                    <p:cNvSpPr/>
                    <p:nvPr/>
                  </p:nvSpPr>
                  <p:spPr>
                    <a:xfrm>
                      <a:off x="1292147" y="3770079"/>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97" name="Блок-схема: процесс 23"/>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solidFill>
                          <a:schemeClr val="bg1"/>
                        </a:solidFill>
                        <a:latin typeface="Consolas" panose="020B0609020204030204" pitchFamily="49" charset="0"/>
                        <a:cs typeface="Consolas" panose="020B0609020204030204" pitchFamily="49" charset="0"/>
                      </a:endParaRPr>
                    </a:p>
                  </p:txBody>
                </p:sp>
              </p:grpSp>
              <p:sp>
                <p:nvSpPr>
                  <p:cNvPr id="85" name="TextBox 84"/>
                  <p:cNvSpPr txBox="1"/>
                  <p:nvPr/>
                </p:nvSpPr>
                <p:spPr>
                  <a:xfrm rot="5400000">
                    <a:off x="2075297" y="4657409"/>
                    <a:ext cx="1890261" cy="369332"/>
                  </a:xfrm>
                  <a:prstGeom prst="rect">
                    <a:avLst/>
                  </a:prstGeom>
                  <a:noFill/>
                </p:spPr>
                <p:txBody>
                  <a:bodyPr wrap="none" rtlCol="0">
                    <a:spAutoFit/>
                  </a:bodyPr>
                  <a:lstStyle/>
                  <a:p>
                    <a:r>
                      <a:rPr lang="en-US" b="1" dirty="0">
                        <a:solidFill>
                          <a:schemeClr val="accent2">
                            <a:lumMod val="50000"/>
                          </a:schemeClr>
                        </a:solidFill>
                        <a:latin typeface="Bradley Hand" charset="0"/>
                        <a:ea typeface="Bradley Hand" charset="0"/>
                        <a:cs typeface="Bradley Hand" charset="0"/>
                      </a:rPr>
                      <a:t>Reference</a:t>
                    </a:r>
                    <a:r>
                      <a:rPr lang="en-US" sz="1600" b="1" dirty="0">
                        <a:solidFill>
                          <a:schemeClr val="accent2">
                            <a:lumMod val="50000"/>
                          </a:schemeClr>
                        </a:solidFill>
                        <a:latin typeface="Bradley Hand" charset="0"/>
                        <a:ea typeface="Bradley Hand" charset="0"/>
                        <a:cs typeface="Bradley Hand" charset="0"/>
                      </a:rPr>
                      <a:t> is Made</a:t>
                    </a:r>
                  </a:p>
                </p:txBody>
              </p:sp>
            </p:grpSp>
            <p:cxnSp>
              <p:nvCxnSpPr>
                <p:cNvPr id="83" name="Соединительная линия уступом 13"/>
                <p:cNvCxnSpPr>
                  <a:stCxn id="99" idx="6"/>
                  <a:endCxn id="65" idx="3"/>
                </p:cNvCxnSpPr>
                <p:nvPr/>
              </p:nvCxnSpPr>
              <p:spPr>
                <a:xfrm flipV="1">
                  <a:off x="2085637" y="3944839"/>
                  <a:ext cx="366082" cy="1903079"/>
                </a:xfrm>
                <a:prstGeom prst="bentConnector3">
                  <a:avLst>
                    <a:gd name="adj1" fmla="val 195998"/>
                  </a:avLst>
                </a:prstGeom>
                <a:ln w="38100">
                  <a:solidFill>
                    <a:schemeClr val="accent2">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grpSp>
            <p:nvGrpSpPr>
              <p:cNvPr id="65" name="Группа 130"/>
              <p:cNvGrpSpPr/>
              <p:nvPr/>
            </p:nvGrpSpPr>
            <p:grpSpPr>
              <a:xfrm>
                <a:off x="3383683" y="3429000"/>
                <a:ext cx="2332453" cy="2796654"/>
                <a:chOff x="228600" y="3429000"/>
                <a:chExt cx="2332453" cy="2796654"/>
              </a:xfrm>
            </p:grpSpPr>
            <p:grpSp>
              <p:nvGrpSpPr>
                <p:cNvPr id="68" name="Группа 133"/>
                <p:cNvGrpSpPr/>
                <p:nvPr/>
              </p:nvGrpSpPr>
              <p:grpSpPr>
                <a:xfrm>
                  <a:off x="228600" y="3429000"/>
                  <a:ext cx="2332453" cy="2796654"/>
                  <a:chOff x="228600" y="3429000"/>
                  <a:chExt cx="2438400" cy="2796654"/>
                </a:xfrm>
              </p:grpSpPr>
              <p:sp>
                <p:nvSpPr>
                  <p:cNvPr id="70" name="Блок-схема: процесс 135"/>
                  <p:cNvSpPr/>
                  <p:nvPr/>
                </p:nvSpPr>
                <p:spPr>
                  <a:xfrm>
                    <a:off x="228600" y="3429000"/>
                    <a:ext cx="2438400" cy="1600200"/>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Блок-схема: процесс 136"/>
                  <p:cNvSpPr/>
                  <p:nvPr/>
                </p:nvSpPr>
                <p:spPr>
                  <a:xfrm>
                    <a:off x="228600" y="5105400"/>
                    <a:ext cx="2438400" cy="1120254"/>
                  </a:xfrm>
                  <a:prstGeom prst="flowChartProcess">
                    <a:avLst/>
                  </a:prstGeom>
                  <a:solidFill>
                    <a:schemeClr val="accent2">
                      <a:lumMod val="20000"/>
                      <a:lumOff val="8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lumMod val="50000"/>
                        </a:schemeClr>
                      </a:solidFill>
                    </a:endParaRPr>
                  </a:p>
                </p:txBody>
              </p:sp>
              <p:sp>
                <p:nvSpPr>
                  <p:cNvPr id="72" name="Блок-схема: процесс 137"/>
                  <p:cNvSpPr/>
                  <p:nvPr/>
                </p:nvSpPr>
                <p:spPr>
                  <a:xfrm>
                    <a:off x="1600200" y="3678139"/>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6</a:t>
                    </a:r>
                  </a:p>
                </p:txBody>
              </p:sp>
              <p:sp>
                <p:nvSpPr>
                  <p:cNvPr id="73" name="Блок-схема: процесс 138"/>
                  <p:cNvSpPr/>
                  <p:nvPr/>
                </p:nvSpPr>
                <p:spPr>
                  <a:xfrm>
                    <a:off x="1600200" y="43434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cs typeface="Consolas" panose="020B0609020204030204" pitchFamily="49" charset="0"/>
                      </a:rPr>
                      <a:t>false</a:t>
                    </a:r>
                  </a:p>
                </p:txBody>
              </p:sp>
              <p:sp>
                <p:nvSpPr>
                  <p:cNvPr id="74" name="Прямоугольник 139"/>
                  <p:cNvSpPr/>
                  <p:nvPr/>
                </p:nvSpPr>
                <p:spPr>
                  <a:xfrm>
                    <a:off x="259307" y="5154304"/>
                    <a:ext cx="533245"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Foo</a:t>
                    </a:r>
                  </a:p>
                </p:txBody>
              </p:sp>
              <p:sp>
                <p:nvSpPr>
                  <p:cNvPr id="75" name="Прямоугольник 140"/>
                  <p:cNvSpPr/>
                  <p:nvPr/>
                </p:nvSpPr>
                <p:spPr>
                  <a:xfrm>
                    <a:off x="254090" y="3445638"/>
                    <a:ext cx="590223" cy="369332"/>
                  </a:xfrm>
                  <a:prstGeom prst="rect">
                    <a:avLst/>
                  </a:prstGeom>
                </p:spPr>
                <p:txBody>
                  <a:bodyPr wrap="none">
                    <a:spAutoFit/>
                  </a:bodyPr>
                  <a:lstStyle/>
                  <a:p>
                    <a:r>
                      <a:rPr lang="en-US" b="1" dirty="0">
                        <a:solidFill>
                          <a:schemeClr val="accent2">
                            <a:lumMod val="50000"/>
                          </a:schemeClr>
                        </a:solidFill>
                        <a:latin typeface="Bradley Hand" charset="0"/>
                        <a:ea typeface="Bradley Hand" charset="0"/>
                        <a:cs typeface="Bradley Hand" charset="0"/>
                      </a:rPr>
                      <a:t>Bar</a:t>
                    </a:r>
                  </a:p>
                </p:txBody>
              </p:sp>
              <p:sp>
                <p:nvSpPr>
                  <p:cNvPr id="76" name="Прямоугольник 141"/>
                  <p:cNvSpPr/>
                  <p:nvPr/>
                </p:nvSpPr>
                <p:spPr>
                  <a:xfrm>
                    <a:off x="254090" y="4034050"/>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77" name="Прямоугольник 142"/>
                  <p:cNvSpPr/>
                  <p:nvPr/>
                </p:nvSpPr>
                <p:spPr>
                  <a:xfrm>
                    <a:off x="228600" y="5644634"/>
                    <a:ext cx="865057"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Locals</a:t>
                    </a:r>
                  </a:p>
                </p:txBody>
              </p:sp>
              <p:sp>
                <p:nvSpPr>
                  <p:cNvPr id="78" name="Прямоугольник 143"/>
                  <p:cNvSpPr/>
                  <p:nvPr/>
                </p:nvSpPr>
                <p:spPr>
                  <a:xfrm>
                    <a:off x="1333820" y="5665527"/>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x</a:t>
                    </a:r>
                    <a:endParaRPr lang="en-US" b="1" dirty="0">
                      <a:solidFill>
                        <a:schemeClr val="accent2">
                          <a:lumMod val="50000"/>
                        </a:schemeClr>
                      </a:solidFill>
                    </a:endParaRPr>
                  </a:p>
                </p:txBody>
              </p:sp>
              <p:sp>
                <p:nvSpPr>
                  <p:cNvPr id="79" name="Прямоугольник 144"/>
                  <p:cNvSpPr/>
                  <p:nvPr/>
                </p:nvSpPr>
                <p:spPr>
                  <a:xfrm>
                    <a:off x="1292147" y="4413093"/>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b</a:t>
                    </a:r>
                    <a:endParaRPr lang="en-US" b="1" dirty="0">
                      <a:solidFill>
                        <a:schemeClr val="accent2">
                          <a:lumMod val="50000"/>
                        </a:schemeClr>
                      </a:solidFill>
                    </a:endParaRPr>
                  </a:p>
                </p:txBody>
              </p:sp>
              <p:sp>
                <p:nvSpPr>
                  <p:cNvPr id="80" name="Прямоугольник 145"/>
                  <p:cNvSpPr/>
                  <p:nvPr/>
                </p:nvSpPr>
                <p:spPr>
                  <a:xfrm>
                    <a:off x="1292147" y="3770079"/>
                    <a:ext cx="325444" cy="369332"/>
                  </a:xfrm>
                  <a:prstGeom prst="rect">
                    <a:avLst/>
                  </a:prstGeom>
                </p:spPr>
                <p:txBody>
                  <a:bodyPr wrap="none">
                    <a:spAutoFit/>
                  </a:bodyPr>
                  <a:lstStyle/>
                  <a:p>
                    <a:r>
                      <a:rPr lang="en-US" b="1" dirty="0">
                        <a:solidFill>
                          <a:schemeClr val="accent2">
                            <a:lumMod val="50000"/>
                          </a:schemeClr>
                        </a:solidFill>
                        <a:latin typeface="Consolas" panose="020B0609020204030204" pitchFamily="49" charset="0"/>
                      </a:rPr>
                      <a:t>a</a:t>
                    </a:r>
                    <a:endParaRPr lang="en-US" b="1" dirty="0">
                      <a:solidFill>
                        <a:schemeClr val="accent2">
                          <a:lumMod val="50000"/>
                        </a:schemeClr>
                      </a:solidFill>
                    </a:endParaRPr>
                  </a:p>
                </p:txBody>
              </p:sp>
              <p:sp>
                <p:nvSpPr>
                  <p:cNvPr id="81" name="Блок-схема: процесс 146"/>
                  <p:cNvSpPr/>
                  <p:nvPr/>
                </p:nvSpPr>
                <p:spPr>
                  <a:xfrm>
                    <a:off x="1627855" y="5562600"/>
                    <a:ext cx="952500" cy="533400"/>
                  </a:xfrm>
                  <a:prstGeom prst="flowChartProcess">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solidFill>
                        <a:schemeClr val="bg1"/>
                      </a:solidFill>
                      <a:latin typeface="Consolas" panose="020B0609020204030204" pitchFamily="49" charset="0"/>
                      <a:cs typeface="Consolas" panose="020B0609020204030204" pitchFamily="49" charset="0"/>
                    </a:endParaRPr>
                  </a:p>
                </p:txBody>
              </p:sp>
            </p:grpSp>
            <p:cxnSp>
              <p:nvCxnSpPr>
                <p:cNvPr id="69" name="Соединительная линия уступом 132"/>
                <p:cNvCxnSpPr/>
                <p:nvPr/>
              </p:nvCxnSpPr>
              <p:spPr>
                <a:xfrm flipV="1">
                  <a:off x="2085637" y="3944839"/>
                  <a:ext cx="366082" cy="1903079"/>
                </a:xfrm>
                <a:prstGeom prst="bentConnector3">
                  <a:avLst>
                    <a:gd name="adj1" fmla="val 195998"/>
                  </a:avLst>
                </a:prstGeom>
                <a:ln w="38100">
                  <a:solidFill>
                    <a:schemeClr val="accent2">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66" name="Овал 147"/>
              <p:cNvSpPr/>
              <p:nvPr/>
            </p:nvSpPr>
            <p:spPr>
              <a:xfrm>
                <a:off x="1959580" y="5753805"/>
                <a:ext cx="134464" cy="15901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Овал 148"/>
              <p:cNvSpPr/>
              <p:nvPr/>
            </p:nvSpPr>
            <p:spPr>
              <a:xfrm>
                <a:off x="5126951" y="5771110"/>
                <a:ext cx="134464" cy="159018"/>
              </a:xfrm>
              <a:prstGeom prst="ellipse">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05" name="Rectangle 104"/>
            <p:cNvSpPr/>
            <p:nvPr/>
          </p:nvSpPr>
          <p:spPr>
            <a:xfrm>
              <a:off x="305711" y="781136"/>
              <a:ext cx="2312046" cy="310854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Bar()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 = 5;</a:t>
              </a:r>
            </a:p>
            <a:p>
              <a:r>
                <a:rPr lang="en-US" sz="1600" dirty="0">
                  <a:solidFill>
                    <a:schemeClr val="accent2">
                      <a:lumMod val="50000"/>
                    </a:schemeClr>
                  </a:solidFill>
                  <a:latin typeface="Consolas" charset="0"/>
                  <a:ea typeface="Consolas" charset="0"/>
                  <a:cs typeface="Consolas" charset="0"/>
                </a:rPr>
                <a:t>   Foo(ref a);</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b = a == 5;</a:t>
              </a:r>
            </a:p>
            <a:p>
              <a:r>
                <a:rPr lang="en-US" sz="1600" dirty="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void Foo(ref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pPr algn="ctr"/>
              <a:endParaRPr lang="en-US" sz="1600" dirty="0">
                <a:solidFill>
                  <a:schemeClr val="accent2">
                    <a:lumMod val="50000"/>
                  </a:schemeClr>
                </a:solidFill>
                <a:latin typeface="Consolas" charset="0"/>
                <a:ea typeface="Consolas" charset="0"/>
                <a:cs typeface="Consolas" charset="0"/>
              </a:endParaRPr>
            </a:p>
          </p:txBody>
        </p:sp>
        <p:sp>
          <p:nvSpPr>
            <p:cNvPr id="108" name="Rectangle 107"/>
            <p:cNvSpPr/>
            <p:nvPr/>
          </p:nvSpPr>
          <p:spPr>
            <a:xfrm>
              <a:off x="3346826" y="772122"/>
              <a:ext cx="2312046" cy="310854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Bar()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 = 5;</a:t>
              </a:r>
            </a:p>
            <a:p>
              <a:r>
                <a:rPr lang="en-US" sz="1600" dirty="0">
                  <a:solidFill>
                    <a:schemeClr val="accent2">
                      <a:lumMod val="50000"/>
                    </a:schemeClr>
                  </a:solidFill>
                  <a:latin typeface="Consolas" charset="0"/>
                  <a:ea typeface="Consolas" charset="0"/>
                  <a:cs typeface="Consolas" charset="0"/>
                </a:rPr>
                <a:t>   Foo(ref a);</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b = a == 5;</a:t>
              </a:r>
            </a:p>
            <a:p>
              <a:r>
                <a:rPr lang="en-US" sz="1600" dirty="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void Foo(ref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pPr algn="ctr"/>
              <a:endParaRPr lang="en-US" sz="1600" dirty="0">
                <a:solidFill>
                  <a:schemeClr val="accent2">
                    <a:lumMod val="50000"/>
                  </a:schemeClr>
                </a:solidFill>
                <a:latin typeface="Consolas" charset="0"/>
                <a:ea typeface="Consolas" charset="0"/>
                <a:cs typeface="Consolas" charset="0"/>
              </a:endParaRPr>
            </a:p>
          </p:txBody>
        </p:sp>
        <p:sp>
          <p:nvSpPr>
            <p:cNvPr id="109" name="Rectangle 108"/>
            <p:cNvSpPr/>
            <p:nvPr/>
          </p:nvSpPr>
          <p:spPr>
            <a:xfrm>
              <a:off x="6462197" y="712736"/>
              <a:ext cx="2312046" cy="310854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Bar()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 = 5;</a:t>
              </a:r>
            </a:p>
            <a:p>
              <a:r>
                <a:rPr lang="en-US" sz="1600" dirty="0">
                  <a:solidFill>
                    <a:schemeClr val="accent2">
                      <a:lumMod val="50000"/>
                    </a:schemeClr>
                  </a:solidFill>
                  <a:latin typeface="Consolas" charset="0"/>
                  <a:ea typeface="Consolas" charset="0"/>
                  <a:cs typeface="Consolas" charset="0"/>
                </a:rPr>
                <a:t>   Foo(ref a);</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b = a == 5;</a:t>
              </a:r>
            </a:p>
            <a:p>
              <a:r>
                <a:rPr lang="en-US" sz="1600" dirty="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void Foo(ref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pPr algn="ctr"/>
              <a:endParaRPr lang="en-US" sz="1600" dirty="0">
                <a:solidFill>
                  <a:schemeClr val="accent2">
                    <a:lumMod val="50000"/>
                  </a:schemeClr>
                </a:solidFill>
                <a:latin typeface="Consolas" charset="0"/>
                <a:ea typeface="Consolas" charset="0"/>
                <a:cs typeface="Consolas" charset="0"/>
              </a:endParaRPr>
            </a:p>
          </p:txBody>
        </p:sp>
      </p:grpSp>
    </p:spTree>
    <p:extLst>
      <p:ext uri="{BB962C8B-B14F-4D97-AF65-F5344CB8AC3E}">
        <p14:creationId xmlns:p14="http://schemas.microsoft.com/office/powerpoint/2010/main" val="6517556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Defining </a:t>
            </a:r>
            <a:r>
              <a:rPr lang="en-US" dirty="0" smtClean="0"/>
              <a:t>Methods</a:t>
            </a:r>
            <a:endParaRPr lang="en-US" dirty="0"/>
          </a:p>
        </p:txBody>
      </p:sp>
      <p:grpSp>
        <p:nvGrpSpPr>
          <p:cNvPr id="49" name="Group 48"/>
          <p:cNvGrpSpPr/>
          <p:nvPr/>
        </p:nvGrpSpPr>
        <p:grpSpPr>
          <a:xfrm>
            <a:off x="309842" y="1066800"/>
            <a:ext cx="8524315" cy="4586606"/>
            <a:chOff x="300867" y="482659"/>
            <a:chExt cx="8524315" cy="4586606"/>
          </a:xfrm>
        </p:grpSpPr>
        <p:grpSp>
          <p:nvGrpSpPr>
            <p:cNvPr id="47" name="Group 46"/>
            <p:cNvGrpSpPr/>
            <p:nvPr/>
          </p:nvGrpSpPr>
          <p:grpSpPr>
            <a:xfrm>
              <a:off x="300867" y="1501353"/>
              <a:ext cx="8524315" cy="3567912"/>
              <a:chOff x="319319" y="874968"/>
              <a:chExt cx="8524315" cy="3567912"/>
            </a:xfrm>
          </p:grpSpPr>
          <p:grpSp>
            <p:nvGrpSpPr>
              <p:cNvPr id="35" name="Group 34"/>
              <p:cNvGrpSpPr/>
              <p:nvPr/>
            </p:nvGrpSpPr>
            <p:grpSpPr>
              <a:xfrm>
                <a:off x="319319" y="874968"/>
                <a:ext cx="8524315" cy="3567912"/>
                <a:chOff x="142787" y="1120461"/>
                <a:chExt cx="8524315" cy="3567912"/>
              </a:xfrm>
            </p:grpSpPr>
            <p:sp>
              <p:nvSpPr>
                <p:cNvPr id="6" name="Rectangle 5"/>
                <p:cNvSpPr/>
                <p:nvPr/>
              </p:nvSpPr>
              <p:spPr>
                <a:xfrm>
                  <a:off x="142787" y="1120461"/>
                  <a:ext cx="8115300" cy="923330"/>
                </a:xfrm>
                <a:prstGeom prst="rect">
                  <a:avLst/>
                </a:prstGeom>
              </p:spPr>
              <p:txBody>
                <a:bodyPr wrap="square">
                  <a:spAutoFit/>
                </a:bodyPr>
                <a:lstStyle/>
                <a:p>
                  <a:r>
                    <a:rPr lang="en-US" dirty="0" smtClean="0">
                      <a:solidFill>
                        <a:schemeClr val="accent2">
                          <a:lumMod val="50000"/>
                        </a:schemeClr>
                      </a:solidFill>
                      <a:latin typeface="Calibri" charset="0"/>
                      <a:ea typeface="Calibri" charset="0"/>
                      <a:cs typeface="Calibri" charset="0"/>
                    </a:rPr>
                    <a:t>The </a:t>
                  </a:r>
                  <a:r>
                    <a:rPr lang="en-US" dirty="0">
                      <a:solidFill>
                        <a:schemeClr val="accent2">
                          <a:lumMod val="50000"/>
                        </a:schemeClr>
                      </a:solidFill>
                      <a:latin typeface="Calibri" charset="0"/>
                      <a:ea typeface="Calibri" charset="0"/>
                      <a:cs typeface="Calibri" charset="0"/>
                    </a:rPr>
                    <a:t>declaration of a method consists of two parts: </a:t>
                  </a:r>
                  <a:endParaRPr lang="en-US" dirty="0" smtClean="0">
                    <a:solidFill>
                      <a:schemeClr val="accent2">
                        <a:lumMod val="50000"/>
                      </a:schemeClr>
                    </a:solidFill>
                    <a:latin typeface="Calibri" charset="0"/>
                    <a:ea typeface="Calibri" charset="0"/>
                    <a:cs typeface="Calibri" charset="0"/>
                  </a:endParaRPr>
                </a:p>
                <a:p>
                  <a:pPr marL="285750" indent="-285750">
                    <a:buFont typeface="Arial" charset="0"/>
                    <a:buChar char="•"/>
                  </a:pPr>
                  <a:r>
                    <a:rPr lang="en-US" dirty="0" smtClean="0">
                      <a:solidFill>
                        <a:schemeClr val="accent2">
                          <a:lumMod val="50000"/>
                        </a:schemeClr>
                      </a:solidFill>
                      <a:latin typeface="Calibri" charset="0"/>
                      <a:ea typeface="Calibri" charset="0"/>
                      <a:cs typeface="Calibri" charset="0"/>
                    </a:rPr>
                    <a:t>a </a:t>
                  </a:r>
                  <a:r>
                    <a:rPr lang="en-US" dirty="0">
                      <a:solidFill>
                        <a:schemeClr val="accent2">
                          <a:lumMod val="50000"/>
                        </a:schemeClr>
                      </a:solidFill>
                      <a:latin typeface="Calibri" charset="0"/>
                      <a:ea typeface="Calibri" charset="0"/>
                      <a:cs typeface="Calibri" charset="0"/>
                    </a:rPr>
                    <a:t>method </a:t>
                  </a:r>
                  <a:r>
                    <a:rPr lang="en-US" dirty="0" smtClean="0">
                      <a:solidFill>
                        <a:schemeClr val="accent2">
                          <a:lumMod val="50000"/>
                        </a:schemeClr>
                      </a:solidFill>
                      <a:latin typeface="Calibri" charset="0"/>
                      <a:ea typeface="Calibri" charset="0"/>
                      <a:cs typeface="Calibri" charset="0"/>
                    </a:rPr>
                    <a:t>header</a:t>
                  </a:r>
                </a:p>
                <a:p>
                  <a:pPr marL="285750" indent="-285750">
                    <a:buFont typeface="Arial" charset="0"/>
                    <a:buChar char="•"/>
                  </a:pPr>
                  <a:r>
                    <a:rPr lang="en-US" dirty="0" smtClean="0">
                      <a:solidFill>
                        <a:schemeClr val="accent2">
                          <a:lumMod val="50000"/>
                        </a:schemeClr>
                      </a:solidFill>
                      <a:latin typeface="Calibri" charset="0"/>
                      <a:ea typeface="Calibri" charset="0"/>
                      <a:cs typeface="Calibri" charset="0"/>
                    </a:rPr>
                    <a:t>an </a:t>
                  </a:r>
                  <a:r>
                    <a:rPr lang="en-US" dirty="0">
                      <a:solidFill>
                        <a:schemeClr val="accent2">
                          <a:lumMod val="50000"/>
                        </a:schemeClr>
                      </a:solidFill>
                      <a:latin typeface="Calibri" charset="0"/>
                      <a:ea typeface="Calibri" charset="0"/>
                      <a:cs typeface="Calibri" charset="0"/>
                    </a:rPr>
                    <a:t>optional implementation code block (referred to as the method body</a:t>
                  </a:r>
                  <a:r>
                    <a:rPr lang="en-US" dirty="0" smtClean="0">
                      <a:solidFill>
                        <a:schemeClr val="accent2">
                          <a:lumMod val="50000"/>
                        </a:schemeClr>
                      </a:solidFill>
                      <a:latin typeface="Calibri" charset="0"/>
                      <a:ea typeface="Calibri" charset="0"/>
                      <a:cs typeface="Calibri" charset="0"/>
                    </a:rPr>
                    <a:t>).</a:t>
                  </a:r>
                  <a:endParaRPr lang="en-US" dirty="0">
                    <a:solidFill>
                      <a:schemeClr val="accent2">
                        <a:lumMod val="50000"/>
                      </a:schemeClr>
                    </a:solidFill>
                    <a:latin typeface="Calibri" charset="0"/>
                    <a:ea typeface="Calibri" charset="0"/>
                    <a:cs typeface="Calibri" charset="0"/>
                  </a:endParaRPr>
                </a:p>
              </p:txBody>
            </p:sp>
            <p:sp>
              <p:nvSpPr>
                <p:cNvPr id="5" name="Rectangle 4"/>
                <p:cNvSpPr/>
                <p:nvPr/>
              </p:nvSpPr>
              <p:spPr>
                <a:xfrm>
                  <a:off x="811434" y="3580377"/>
                  <a:ext cx="4229100" cy="1107996"/>
                </a:xfrm>
                <a:prstGeom prst="rect">
                  <a:avLst/>
                </a:prstGeom>
              </p:spPr>
              <p:txBody>
                <a:bodyPr wrap="square">
                  <a:spAutoFit/>
                </a:bodyPr>
                <a:lstStyle/>
                <a:p>
                  <a:r>
                    <a:rPr lang="en-US" sz="1600" b="1" dirty="0" smtClean="0">
                      <a:solidFill>
                        <a:schemeClr val="accent2">
                          <a:lumMod val="50000"/>
                        </a:schemeClr>
                      </a:solidFill>
                      <a:latin typeface="Consolas" charset="0"/>
                      <a:ea typeface="Consolas" charset="0"/>
                      <a:cs typeface="Consolas" charset="0"/>
                    </a:rPr>
                    <a:t>public static </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Add(</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a, </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b)</a:t>
                  </a:r>
                </a:p>
                <a:p>
                  <a:r>
                    <a:rPr lang="en-US" sz="1600" b="1" dirty="0" smtClean="0">
                      <a:solidFill>
                        <a:schemeClr val="accent2">
                          <a:lumMod val="50000"/>
                        </a:schemeClr>
                      </a:solidFill>
                      <a:latin typeface="Consolas" charset="0"/>
                      <a:ea typeface="Consolas" charset="0"/>
                      <a:cs typeface="Consolas" charset="0"/>
                    </a:rPr>
                    <a:t>{</a:t>
                  </a:r>
                </a:p>
                <a:p>
                  <a:r>
                    <a:rPr lang="en-US" sz="1600" b="1" dirty="0">
                      <a:solidFill>
                        <a:schemeClr val="accent2">
                          <a:lumMod val="50000"/>
                        </a:schemeClr>
                      </a:solidFill>
                      <a:latin typeface="Consolas" charset="0"/>
                      <a:ea typeface="Consolas" charset="0"/>
                      <a:cs typeface="Consolas" charset="0"/>
                    </a:rPr>
                    <a:t>	</a:t>
                  </a:r>
                  <a:r>
                    <a:rPr lang="en-US" dirty="0" smtClean="0">
                      <a:solidFill>
                        <a:schemeClr val="accent2">
                          <a:lumMod val="50000"/>
                        </a:schemeClr>
                      </a:solidFill>
                      <a:latin typeface="Bradley Hand" charset="0"/>
                      <a:ea typeface="Bradley Hand" charset="0"/>
                      <a:cs typeface="Bradley Hand" charset="0"/>
                    </a:rPr>
                    <a:t>code </a:t>
                  </a:r>
                  <a:r>
                    <a:rPr lang="en-US" dirty="0">
                      <a:solidFill>
                        <a:schemeClr val="accent2">
                          <a:lumMod val="50000"/>
                        </a:schemeClr>
                      </a:solidFill>
                      <a:latin typeface="Bradley Hand" charset="0"/>
                      <a:ea typeface="Bradley Hand" charset="0"/>
                      <a:cs typeface="Bradley Hand" charset="0"/>
                    </a:rPr>
                    <a:t>block </a:t>
                  </a:r>
                  <a:endParaRPr lang="en-US" b="1" dirty="0" smtClean="0">
                    <a:solidFill>
                      <a:schemeClr val="accent2">
                        <a:lumMod val="50000"/>
                      </a:schemeClr>
                    </a:solidFill>
                    <a:latin typeface="Bradley Hand" charset="0"/>
                    <a:ea typeface="Bradley Hand" charset="0"/>
                    <a:cs typeface="Bradley Hand" charset="0"/>
                  </a:endParaRPr>
                </a:p>
                <a:p>
                  <a:r>
                    <a:rPr lang="en-US" sz="1600" b="1" dirty="0">
                      <a:solidFill>
                        <a:schemeClr val="accent2">
                          <a:lumMod val="50000"/>
                        </a:schemeClr>
                      </a:solidFill>
                      <a:latin typeface="Consolas" charset="0"/>
                      <a:ea typeface="Consolas" charset="0"/>
                      <a:cs typeface="Consolas" charset="0"/>
                    </a:rPr>
                    <a:t>}</a:t>
                  </a:r>
                </a:p>
              </p:txBody>
            </p:sp>
            <p:sp>
              <p:nvSpPr>
                <p:cNvPr id="3" name="Rectangle 2"/>
                <p:cNvSpPr/>
                <p:nvPr/>
              </p:nvSpPr>
              <p:spPr>
                <a:xfrm>
                  <a:off x="1121257" y="2546013"/>
                  <a:ext cx="1774845"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More Modifiers </a:t>
                  </a:r>
                </a:p>
              </p:txBody>
            </p:sp>
            <p:cxnSp>
              <p:nvCxnSpPr>
                <p:cNvPr id="7" name="Straight Arrow Connector 6"/>
                <p:cNvCxnSpPr>
                  <a:stCxn id="3" idx="2"/>
                </p:cNvCxnSpPr>
                <p:nvPr/>
              </p:nvCxnSpPr>
              <p:spPr>
                <a:xfrm>
                  <a:off x="2008680" y="2915345"/>
                  <a:ext cx="81715" cy="736225"/>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4470563" y="2549846"/>
                  <a:ext cx="1654155" cy="646331"/>
                </a:xfrm>
                <a:prstGeom prst="rect">
                  <a:avLst/>
                </a:prstGeom>
              </p:spPr>
              <p:txBody>
                <a:bodyPr wrap="square">
                  <a:spAutoFit/>
                </a:bodyPr>
                <a:lstStyle/>
                <a:p>
                  <a:pPr algn="ctr"/>
                  <a:r>
                    <a:rPr lang="en-US" dirty="0" smtClean="0">
                      <a:solidFill>
                        <a:schemeClr val="accent2">
                          <a:lumMod val="50000"/>
                        </a:schemeClr>
                      </a:solidFill>
                      <a:latin typeface="Bradley Hand" charset="0"/>
                      <a:ea typeface="Bradley Hand" charset="0"/>
                      <a:cs typeface="Bradley Hand" charset="0"/>
                    </a:rPr>
                    <a:t>Method name (</a:t>
                  </a:r>
                  <a:r>
                    <a:rPr lang="en-US" altLang="en-US" dirty="0">
                      <a:solidFill>
                        <a:schemeClr val="accent2">
                          <a:lumMod val="50000"/>
                        </a:schemeClr>
                      </a:solidFill>
                      <a:latin typeface="Bradley Hand" charset="0"/>
                      <a:ea typeface="Bradley Hand" charset="0"/>
                      <a:cs typeface="Bradley Hand" charset="0"/>
                    </a:rPr>
                    <a:t>Pascal </a:t>
                  </a:r>
                  <a:r>
                    <a:rPr lang="en-US" altLang="en-US" dirty="0" smtClean="0">
                      <a:solidFill>
                        <a:schemeClr val="accent2">
                          <a:lumMod val="50000"/>
                        </a:schemeClr>
                      </a:solidFill>
                      <a:latin typeface="Bradley Hand" charset="0"/>
                      <a:ea typeface="Bradley Hand" charset="0"/>
                      <a:cs typeface="Bradley Hand" charset="0"/>
                    </a:rPr>
                    <a:t>case</a:t>
                  </a:r>
                  <a:r>
                    <a:rPr lang="en-US" dirty="0" smtClean="0">
                      <a:solidFill>
                        <a:schemeClr val="accent2">
                          <a:lumMod val="50000"/>
                        </a:schemeClr>
                      </a:solidFill>
                      <a:latin typeface="Bradley Hand" charset="0"/>
                      <a:ea typeface="Bradley Hand" charset="0"/>
                      <a:cs typeface="Bradley Hand" charset="0"/>
                    </a:rPr>
                    <a:t>)</a:t>
                  </a:r>
                </a:p>
              </p:txBody>
            </p:sp>
            <p:cxnSp>
              <p:nvCxnSpPr>
                <p:cNvPr id="18" name="Straight Arrow Connector 17"/>
                <p:cNvCxnSpPr>
                  <a:stCxn id="10" idx="2"/>
                </p:cNvCxnSpPr>
                <p:nvPr/>
              </p:nvCxnSpPr>
              <p:spPr>
                <a:xfrm flipH="1">
                  <a:off x="3140183" y="3196177"/>
                  <a:ext cx="2157458" cy="494507"/>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1" name="Rectangle 20"/>
                <p:cNvSpPr/>
                <p:nvPr/>
              </p:nvSpPr>
              <p:spPr>
                <a:xfrm>
                  <a:off x="160738" y="2561454"/>
                  <a:ext cx="846707" cy="369332"/>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Access</a:t>
                  </a:r>
                  <a:endParaRPr lang="en-US" dirty="0">
                    <a:solidFill>
                      <a:schemeClr val="accent2">
                        <a:lumMod val="50000"/>
                      </a:schemeClr>
                    </a:solidFill>
                    <a:latin typeface="Bradley Hand" charset="0"/>
                    <a:ea typeface="Bradley Hand" charset="0"/>
                    <a:cs typeface="Bradley Hand" charset="0"/>
                  </a:endParaRPr>
                </a:p>
              </p:txBody>
            </p:sp>
            <p:cxnSp>
              <p:nvCxnSpPr>
                <p:cNvPr id="23" name="Straight Arrow Connector 22"/>
                <p:cNvCxnSpPr>
                  <a:stCxn id="21" idx="2"/>
                </p:cNvCxnSpPr>
                <p:nvPr/>
              </p:nvCxnSpPr>
              <p:spPr>
                <a:xfrm>
                  <a:off x="584092" y="2930786"/>
                  <a:ext cx="444966" cy="720784"/>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29" idx="2"/>
                </p:cNvCxnSpPr>
                <p:nvPr/>
              </p:nvCxnSpPr>
              <p:spPr>
                <a:xfrm flipH="1">
                  <a:off x="2646847" y="2915345"/>
                  <a:ext cx="971139" cy="736225"/>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9" name="Rectangle 28"/>
                <p:cNvSpPr/>
                <p:nvPr/>
              </p:nvSpPr>
              <p:spPr>
                <a:xfrm>
                  <a:off x="2916512" y="2546013"/>
                  <a:ext cx="1402948" cy="369332"/>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Return type</a:t>
                  </a:r>
                  <a:endParaRPr lang="en-US" dirty="0">
                    <a:solidFill>
                      <a:schemeClr val="accent2">
                        <a:lumMod val="50000"/>
                      </a:schemeClr>
                    </a:solidFill>
                    <a:latin typeface="Bradley Hand" charset="0"/>
                    <a:ea typeface="Bradley Hand" charset="0"/>
                    <a:cs typeface="Bradley Hand" charset="0"/>
                  </a:endParaRPr>
                </a:p>
              </p:txBody>
            </p:sp>
            <p:cxnSp>
              <p:nvCxnSpPr>
                <p:cNvPr id="31" name="Straight Arrow Connector 30"/>
                <p:cNvCxnSpPr>
                  <a:stCxn id="32" idx="2"/>
                </p:cNvCxnSpPr>
                <p:nvPr/>
              </p:nvCxnSpPr>
              <p:spPr>
                <a:xfrm flipH="1">
                  <a:off x="4001284" y="3192344"/>
                  <a:ext cx="3061184" cy="420924"/>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6230349" y="2546013"/>
                  <a:ext cx="1664238" cy="646331"/>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Parameter List</a:t>
                  </a:r>
                </a:p>
                <a:p>
                  <a:pPr algn="ctr"/>
                  <a:r>
                    <a:rPr lang="en-US" dirty="0" smtClean="0">
                      <a:solidFill>
                        <a:schemeClr val="accent2">
                          <a:lumMod val="50000"/>
                        </a:schemeClr>
                      </a:solidFill>
                      <a:latin typeface="Bradley Hand" charset="0"/>
                      <a:ea typeface="Bradley Hand" charset="0"/>
                      <a:cs typeface="Bradley Hand" charset="0"/>
                    </a:rPr>
                    <a:t>(Camel case)</a:t>
                  </a:r>
                  <a:endParaRPr lang="en-US" dirty="0">
                    <a:solidFill>
                      <a:schemeClr val="accent2">
                        <a:lumMod val="50000"/>
                      </a:schemeClr>
                    </a:solidFill>
                    <a:latin typeface="Bradley Hand" charset="0"/>
                    <a:ea typeface="Bradley Hand" charset="0"/>
                    <a:cs typeface="Bradley Hand" charset="0"/>
                  </a:endParaRPr>
                </a:p>
              </p:txBody>
            </p:sp>
            <p:sp>
              <p:nvSpPr>
                <p:cNvPr id="33" name="Rectangle 32"/>
                <p:cNvSpPr/>
                <p:nvPr/>
              </p:nvSpPr>
              <p:spPr>
                <a:xfrm>
                  <a:off x="7062468" y="3577595"/>
                  <a:ext cx="1604634" cy="369332"/>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Method header </a:t>
                  </a:r>
                </a:p>
              </p:txBody>
            </p:sp>
            <p:sp>
              <p:nvSpPr>
                <p:cNvPr id="34" name="Right Brace 33"/>
                <p:cNvSpPr/>
                <p:nvPr/>
              </p:nvSpPr>
              <p:spPr>
                <a:xfrm>
                  <a:off x="5856015" y="3514393"/>
                  <a:ext cx="461169" cy="495736"/>
                </a:xfrm>
                <a:prstGeom prst="rightBrace">
                  <a:avLst/>
                </a:prstGeom>
                <a:ln w="28575">
                  <a:solidFill>
                    <a:schemeClr val="accent2">
                      <a:lumMod val="50000"/>
                    </a:schemeClr>
                  </a:solidFill>
                  <a:prstDash val="sysDot"/>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37" name="Right Brace 36"/>
              <p:cNvSpPr/>
              <p:nvPr/>
            </p:nvSpPr>
            <p:spPr>
              <a:xfrm>
                <a:off x="6032547" y="3813997"/>
                <a:ext cx="461169" cy="495736"/>
              </a:xfrm>
              <a:prstGeom prst="rightBrace">
                <a:avLst/>
              </a:prstGeom>
              <a:ln w="28575">
                <a:solidFill>
                  <a:schemeClr val="accent2">
                    <a:lumMod val="50000"/>
                  </a:schemeClr>
                </a:solidFill>
                <a:prstDash val="sysDot"/>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8" name="Rectangle 37"/>
              <p:cNvSpPr/>
              <p:nvPr/>
            </p:nvSpPr>
            <p:spPr>
              <a:xfrm>
                <a:off x="7239000" y="3957967"/>
                <a:ext cx="1604634" cy="369332"/>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Method body</a:t>
                </a:r>
                <a:endParaRPr lang="en-US" dirty="0">
                  <a:solidFill>
                    <a:schemeClr val="accent2">
                      <a:lumMod val="50000"/>
                    </a:schemeClr>
                  </a:solidFill>
                  <a:latin typeface="Bradley Hand" charset="0"/>
                  <a:ea typeface="Bradley Hand" charset="0"/>
                  <a:cs typeface="Bradley Hand" charset="0"/>
                </a:endParaRPr>
              </a:p>
            </p:txBody>
          </p:sp>
        </p:grpSp>
        <p:sp>
          <p:nvSpPr>
            <p:cNvPr id="48" name="Rectangle 47"/>
            <p:cNvSpPr/>
            <p:nvPr/>
          </p:nvSpPr>
          <p:spPr>
            <a:xfrm>
              <a:off x="319341" y="482659"/>
              <a:ext cx="8115300" cy="923330"/>
            </a:xfrm>
            <a:prstGeom prst="rect">
              <a:avLst/>
            </a:prstGeom>
          </p:spPr>
          <p:txBody>
            <a:bodyPr wrap="square">
              <a:spAutoFit/>
            </a:bodyPr>
            <a:lstStyle/>
            <a:p>
              <a:pPr algn="just" eaLnBrk="1" hangingPunct="1"/>
              <a:r>
                <a:rPr lang="en-US" altLang="en-US" dirty="0">
                  <a:solidFill>
                    <a:schemeClr val="accent2">
                      <a:lumMod val="50000"/>
                    </a:schemeClr>
                  </a:solidFill>
                  <a:latin typeface="Calibri" charset="0"/>
                  <a:ea typeface="Calibri" charset="0"/>
                  <a:cs typeface="Calibri" charset="0"/>
                </a:rPr>
                <a:t>A method is a class member that contains a code block that represents an action</a:t>
              </a:r>
              <a:r>
                <a:rPr lang="en-US" altLang="en-US" dirty="0" smtClean="0">
                  <a:solidFill>
                    <a:schemeClr val="accent2">
                      <a:lumMod val="50000"/>
                    </a:schemeClr>
                  </a:solidFill>
                  <a:latin typeface="Calibri" charset="0"/>
                  <a:ea typeface="Calibri" charset="0"/>
                  <a:cs typeface="Calibri" charset="0"/>
                </a:rPr>
                <a:t>:</a:t>
              </a:r>
            </a:p>
            <a:p>
              <a:pPr marL="285750" indent="-285750" algn="just">
                <a:buFont typeface="Arial" charset="0"/>
                <a:buChar char="•"/>
              </a:pPr>
              <a:r>
                <a:rPr lang="en-US" altLang="en-US" dirty="0" smtClean="0">
                  <a:solidFill>
                    <a:schemeClr val="accent2">
                      <a:lumMod val="50000"/>
                    </a:schemeClr>
                  </a:solidFill>
                  <a:latin typeface="Calibri" charset="0"/>
                  <a:ea typeface="Calibri" charset="0"/>
                  <a:cs typeface="Calibri" charset="0"/>
                </a:rPr>
                <a:t>all </a:t>
              </a:r>
              <a:r>
                <a:rPr lang="en-US" altLang="en-US" dirty="0">
                  <a:solidFill>
                    <a:schemeClr val="accent2">
                      <a:lumMod val="50000"/>
                    </a:schemeClr>
                  </a:solidFill>
                  <a:latin typeface="Calibri" charset="0"/>
                  <a:ea typeface="Calibri" charset="0"/>
                  <a:cs typeface="Calibri" charset="0"/>
                </a:rPr>
                <a:t>executable code belongs to a method</a:t>
              </a:r>
            </a:p>
            <a:p>
              <a:pPr marL="285750" indent="-285750" algn="just">
                <a:buFont typeface="Arial" charset="0"/>
                <a:buChar char="•"/>
              </a:pPr>
              <a:r>
                <a:rPr lang="en-US" altLang="en-US" dirty="0" smtClean="0">
                  <a:solidFill>
                    <a:schemeClr val="accent2">
                      <a:lumMod val="50000"/>
                    </a:schemeClr>
                  </a:solidFill>
                  <a:latin typeface="Calibri" charset="0"/>
                  <a:ea typeface="Calibri" charset="0"/>
                  <a:cs typeface="Calibri" charset="0"/>
                </a:rPr>
                <a:t>a </a:t>
              </a:r>
              <a:r>
                <a:rPr lang="en-US" altLang="en-US" dirty="0">
                  <a:solidFill>
                    <a:schemeClr val="accent2">
                      <a:lumMod val="50000"/>
                    </a:schemeClr>
                  </a:solidFill>
                  <a:latin typeface="Calibri" charset="0"/>
                  <a:ea typeface="Calibri" charset="0"/>
                  <a:cs typeface="Calibri" charset="0"/>
                </a:rPr>
                <a:t>C# application must have at least one </a:t>
              </a:r>
              <a:r>
                <a:rPr lang="en-US" altLang="en-US" dirty="0" smtClean="0">
                  <a:solidFill>
                    <a:schemeClr val="accent2">
                      <a:lumMod val="50000"/>
                    </a:schemeClr>
                  </a:solidFill>
                  <a:latin typeface="Calibri" charset="0"/>
                  <a:ea typeface="Calibri" charset="0"/>
                  <a:cs typeface="Calibri" charset="0"/>
                </a:rPr>
                <a:t>method</a:t>
              </a:r>
              <a:endParaRPr lang="en-US" altLang="en-US" dirty="0">
                <a:solidFill>
                  <a:schemeClr val="accent2">
                    <a:lumMod val="50000"/>
                  </a:schemeClr>
                </a:solidFill>
                <a:latin typeface="Calibri" charset="0"/>
                <a:ea typeface="Calibri" charset="0"/>
                <a:cs typeface="Calibri" charset="0"/>
              </a:endParaRPr>
            </a:p>
          </p:txBody>
        </p:sp>
      </p:grpSp>
    </p:spTree>
    <p:extLst>
      <p:ext uri="{BB962C8B-B14F-4D97-AF65-F5344CB8AC3E}">
        <p14:creationId xmlns:p14="http://schemas.microsoft.com/office/powerpoint/2010/main" val="13261891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Reference Parameters </a:t>
            </a:r>
            <a:r>
              <a:rPr lang="en-US" dirty="0"/>
              <a:t>(C# 7) </a:t>
            </a:r>
          </a:p>
        </p:txBody>
      </p:sp>
      <p:grpSp>
        <p:nvGrpSpPr>
          <p:cNvPr id="30" name="Group 29"/>
          <p:cNvGrpSpPr/>
          <p:nvPr/>
        </p:nvGrpSpPr>
        <p:grpSpPr>
          <a:xfrm>
            <a:off x="171936" y="685800"/>
            <a:ext cx="8800128" cy="5173038"/>
            <a:chOff x="152400" y="888928"/>
            <a:chExt cx="8800128" cy="5173038"/>
          </a:xfrm>
        </p:grpSpPr>
        <p:grpSp>
          <p:nvGrpSpPr>
            <p:cNvPr id="18" name="Group 17"/>
            <p:cNvGrpSpPr/>
            <p:nvPr/>
          </p:nvGrpSpPr>
          <p:grpSpPr>
            <a:xfrm>
              <a:off x="152400" y="888928"/>
              <a:ext cx="8800128" cy="3447098"/>
              <a:chOff x="152400" y="888928"/>
              <a:chExt cx="8800128" cy="3447098"/>
            </a:xfrm>
          </p:grpSpPr>
          <p:sp>
            <p:nvSpPr>
              <p:cNvPr id="3" name="Rectangle 2"/>
              <p:cNvSpPr/>
              <p:nvPr/>
            </p:nvSpPr>
            <p:spPr>
              <a:xfrm>
                <a:off x="152400" y="1535259"/>
                <a:ext cx="8800128" cy="2800767"/>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public </a:t>
                </a:r>
                <a:r>
                  <a:rPr lang="en-US" sz="1600" b="1" dirty="0">
                    <a:solidFill>
                      <a:schemeClr val="accent2">
                        <a:lumMod val="50000"/>
                      </a:schemeClr>
                    </a:solidFill>
                    <a:latin typeface="Consolas" charset="0"/>
                    <a:ea typeface="Consolas" charset="0"/>
                    <a:cs typeface="Consolas" charset="0"/>
                  </a:rPr>
                  <a:t>ref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Find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number,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numbers)</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for </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 0; </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&lt; </a:t>
                </a:r>
                <a:r>
                  <a:rPr lang="en-US" sz="1600" dirty="0" err="1">
                    <a:solidFill>
                      <a:schemeClr val="accent2">
                        <a:lumMod val="50000"/>
                      </a:schemeClr>
                    </a:solidFill>
                    <a:latin typeface="Consolas" charset="0"/>
                    <a:ea typeface="Consolas" charset="0"/>
                    <a:cs typeface="Consolas" charset="0"/>
                  </a:rPr>
                  <a:t>numbers.Length</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if </a:t>
                </a:r>
                <a:r>
                  <a:rPr lang="en-US" sz="1600" dirty="0">
                    <a:solidFill>
                      <a:schemeClr val="accent2">
                        <a:lumMod val="50000"/>
                      </a:schemeClr>
                    </a:solidFill>
                    <a:latin typeface="Consolas" charset="0"/>
                    <a:ea typeface="Consolas" charset="0"/>
                    <a:cs typeface="Consolas" charset="0"/>
                  </a:rPr>
                  <a:t>(numbers[</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 number)</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return </a:t>
                </a:r>
                <a:r>
                  <a:rPr lang="en-US" sz="1600" b="1" dirty="0">
                    <a:solidFill>
                      <a:schemeClr val="accent2">
                        <a:lumMod val="50000"/>
                      </a:schemeClr>
                    </a:solidFill>
                    <a:latin typeface="Consolas" charset="0"/>
                    <a:ea typeface="Consolas" charset="0"/>
                    <a:cs typeface="Consolas" charset="0"/>
                  </a:rPr>
                  <a:t>ref</a:t>
                </a:r>
                <a:r>
                  <a:rPr lang="en-US" sz="1600" dirty="0">
                    <a:solidFill>
                      <a:schemeClr val="accent2">
                        <a:lumMod val="50000"/>
                      </a:schemeClr>
                    </a:solidFill>
                    <a:latin typeface="Consolas" charset="0"/>
                    <a:ea typeface="Consolas" charset="0"/>
                    <a:cs typeface="Consolas" charset="0"/>
                  </a:rPr>
                  <a:t> numbers[</a:t>
                </a:r>
                <a:r>
                  <a:rPr lang="en-US" sz="1600" dirty="0" err="1">
                    <a:solidFill>
                      <a:schemeClr val="accent2">
                        <a:lumMod val="50000"/>
                      </a:schemeClr>
                    </a:solidFill>
                    <a:latin typeface="Consolas" charset="0"/>
                    <a:ea typeface="Consolas" charset="0"/>
                    <a:cs typeface="Consolas" charset="0"/>
                  </a:rPr>
                  <a:t>i</a:t>
                </a:r>
                <a:r>
                  <a:rPr lang="en-US" sz="1600" dirty="0">
                    <a:solidFill>
                      <a:schemeClr val="accent2">
                        <a:lumMod val="50000"/>
                      </a:schemeClr>
                    </a:solidFill>
                    <a:latin typeface="Consolas" charset="0"/>
                    <a:ea typeface="Consolas" charset="0"/>
                    <a:cs typeface="Consolas" charset="0"/>
                  </a:rPr>
                  <a:t>]; 		</a:t>
                </a:r>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throw </a:t>
                </a:r>
                <a:r>
                  <a:rPr lang="en-US" sz="1600" dirty="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IndexOutOfRangeException</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nameof</a:t>
                </a:r>
                <a:r>
                  <a:rPr lang="en-US" sz="1600" dirty="0">
                    <a:solidFill>
                      <a:schemeClr val="accent2">
                        <a:lumMod val="50000"/>
                      </a:schemeClr>
                    </a:solidFill>
                    <a:latin typeface="Consolas" charset="0"/>
                    <a:ea typeface="Consolas" charset="0"/>
                    <a:cs typeface="Consolas" charset="0"/>
                  </a:rPr>
                  <a:t> (number)} not found");</a:t>
                </a:r>
              </a:p>
              <a:p>
                <a:r>
                  <a:rPr lang="en-US" sz="1600" dirty="0">
                    <a:solidFill>
                      <a:schemeClr val="accent2">
                        <a:lumMod val="50000"/>
                      </a:schemeClr>
                    </a:solidFill>
                    <a:latin typeface="Consolas" charset="0"/>
                    <a:ea typeface="Consolas" charset="0"/>
                    <a:cs typeface="Consolas" charset="0"/>
                  </a:rPr>
                  <a:t>}</a:t>
                </a:r>
              </a:p>
            </p:txBody>
          </p:sp>
          <p:sp>
            <p:nvSpPr>
              <p:cNvPr id="4" name="Rectangle 3"/>
              <p:cNvSpPr/>
              <p:nvPr/>
            </p:nvSpPr>
            <p:spPr>
              <a:xfrm>
                <a:off x="5604076" y="888928"/>
                <a:ext cx="3346523" cy="646331"/>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Ref returns/locals are now possible for advanced scenarios</a:t>
                </a:r>
              </a:p>
            </p:txBody>
          </p:sp>
          <p:cxnSp>
            <p:nvCxnSpPr>
              <p:cNvPr id="5" name="Straight Arrow Connector 4"/>
              <p:cNvCxnSpPr>
                <a:stCxn id="4" idx="1"/>
              </p:cNvCxnSpPr>
              <p:nvPr/>
            </p:nvCxnSpPr>
            <p:spPr>
              <a:xfrm flipH="1">
                <a:off x="1447800" y="1212094"/>
                <a:ext cx="4156276" cy="38714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4683399" y="2384538"/>
                <a:ext cx="4267200" cy="369332"/>
              </a:xfrm>
              <a:prstGeom prst="rect">
                <a:avLst/>
              </a:prstGeom>
            </p:spPr>
            <p:txBody>
              <a:bodyPr wrap="square">
                <a:spAutoFit/>
              </a:bodyPr>
              <a:lstStyle/>
              <a:p>
                <a:r>
                  <a:rPr lang="en-US" smtClean="0">
                    <a:solidFill>
                      <a:schemeClr val="accent2">
                        <a:lumMod val="50000"/>
                      </a:schemeClr>
                    </a:solidFill>
                    <a:latin typeface="Bradley Hand" charset="0"/>
                    <a:ea typeface="Bradley Hand" charset="0"/>
                    <a:cs typeface="Bradley Hand" charset="0"/>
                  </a:rPr>
                  <a:t>Return the </a:t>
                </a:r>
                <a:r>
                  <a:rPr lang="en-US" dirty="0">
                    <a:solidFill>
                      <a:schemeClr val="accent2">
                        <a:lumMod val="50000"/>
                      </a:schemeClr>
                    </a:solidFill>
                    <a:latin typeface="Bradley Hand" charset="0"/>
                    <a:ea typeface="Bradley Hand" charset="0"/>
                    <a:cs typeface="Bradley Hand" charset="0"/>
                  </a:rPr>
                  <a:t>storage location, not the value</a:t>
                </a:r>
              </a:p>
            </p:txBody>
          </p:sp>
          <p:cxnSp>
            <p:nvCxnSpPr>
              <p:cNvPr id="9" name="Straight Arrow Connector 8"/>
              <p:cNvCxnSpPr/>
              <p:nvPr/>
            </p:nvCxnSpPr>
            <p:spPr>
              <a:xfrm flipH="1">
                <a:off x="4419600" y="2753870"/>
                <a:ext cx="2438401" cy="33659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21" name="Rectangle 20"/>
            <p:cNvSpPr/>
            <p:nvPr/>
          </p:nvSpPr>
          <p:spPr>
            <a:xfrm>
              <a:off x="172173" y="4478802"/>
              <a:ext cx="5238027" cy="1569660"/>
            </a:xfrm>
            <a:prstGeom prst="rect">
              <a:avLst/>
            </a:prstGeom>
          </p:spPr>
          <p:txBody>
            <a:bodyPr wrap="square">
              <a:spAutoFit/>
            </a:bodyPr>
            <a:lstStyle/>
            <a:p>
              <a:pPr>
                <a:lnSpc>
                  <a:spcPct val="200000"/>
                </a:lnSpc>
              </a:pPr>
              <a:r>
                <a:rPr lang="mr-IN" sz="1600" dirty="0" err="1">
                  <a:solidFill>
                    <a:schemeClr val="accent2">
                      <a:lumMod val="50000"/>
                    </a:schemeClr>
                  </a:solidFill>
                  <a:latin typeface="Consolas" charset="0"/>
                  <a:ea typeface="Consolas" charset="0"/>
                  <a:cs typeface="Consolas" charset="0"/>
                </a:rPr>
                <a:t>int</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array</a:t>
              </a:r>
              <a:r>
                <a:rPr lang="mr-IN" sz="1600" dirty="0">
                  <a:solidFill>
                    <a:schemeClr val="accent2">
                      <a:lumMod val="50000"/>
                    </a:schemeClr>
                  </a:solidFill>
                  <a:latin typeface="Consolas" charset="0"/>
                  <a:ea typeface="Consolas" charset="0"/>
                  <a:cs typeface="Consolas" charset="0"/>
                </a:rPr>
                <a:t> = { 1, 15, -39, 0, </a:t>
              </a:r>
              <a:r>
                <a:rPr lang="mr-IN" sz="1600" b="1" dirty="0">
                  <a:solidFill>
                    <a:schemeClr val="accent2">
                      <a:lumMod val="50000"/>
                    </a:schemeClr>
                  </a:solidFill>
                  <a:latin typeface="Consolas" charset="0"/>
                  <a:ea typeface="Consolas" charset="0"/>
                  <a:cs typeface="Consolas" charset="0"/>
                </a:rPr>
                <a:t>7</a:t>
              </a:r>
              <a:r>
                <a:rPr lang="mr-IN" sz="1600" dirty="0">
                  <a:solidFill>
                    <a:schemeClr val="accent2">
                      <a:lumMod val="50000"/>
                    </a:schemeClr>
                  </a:solidFill>
                  <a:latin typeface="Consolas" charset="0"/>
                  <a:ea typeface="Consolas" charset="0"/>
                  <a:cs typeface="Consolas" charset="0"/>
                </a:rPr>
                <a:t>, 14, -12 };</a:t>
              </a:r>
            </a:p>
            <a:p>
              <a:pPr>
                <a:lnSpc>
                  <a:spcPct val="200000"/>
                </a:lnSpc>
              </a:pPr>
              <a:r>
                <a:rPr lang="en-US" sz="1600" dirty="0" smtClean="0">
                  <a:solidFill>
                    <a:schemeClr val="accent2">
                      <a:lumMod val="50000"/>
                    </a:schemeClr>
                  </a:solidFill>
                  <a:latin typeface="Consolas" charset="0"/>
                  <a:ea typeface="Consolas" charset="0"/>
                  <a:cs typeface="Consolas" charset="0"/>
                </a:rPr>
                <a:t>ref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place = ref Find (7, array</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smtClean="0">
                  <a:solidFill>
                    <a:schemeClr val="accent2">
                      <a:lumMod val="50000"/>
                    </a:schemeClr>
                  </a:solidFill>
                  <a:latin typeface="Consolas" charset="0"/>
                  <a:ea typeface="Consolas" charset="0"/>
                  <a:cs typeface="Consolas" charset="0"/>
                </a:rPr>
                <a:t>place </a:t>
              </a:r>
              <a:r>
                <a:rPr lang="en-US" sz="1600" dirty="0">
                  <a:solidFill>
                    <a:schemeClr val="accent2">
                      <a:lumMod val="50000"/>
                    </a:schemeClr>
                  </a:solidFill>
                  <a:latin typeface="Consolas" charset="0"/>
                  <a:ea typeface="Consolas" charset="0"/>
                  <a:cs typeface="Consolas" charset="0"/>
                </a:rPr>
                <a:t>= 9</a:t>
              </a:r>
              <a:r>
                <a:rPr lang="en-US" sz="1600" dirty="0" smtClean="0">
                  <a:solidFill>
                    <a:schemeClr val="accent2">
                      <a:lumMod val="50000"/>
                    </a:schemeClr>
                  </a:solidFill>
                  <a:latin typeface="Consolas" charset="0"/>
                  <a:ea typeface="Consolas" charset="0"/>
                  <a:cs typeface="Consolas" charset="0"/>
                </a:rPr>
                <a:t>;</a:t>
              </a:r>
            </a:p>
          </p:txBody>
        </p:sp>
        <p:sp>
          <p:nvSpPr>
            <p:cNvPr id="22" name="Rectangle 21"/>
            <p:cNvSpPr/>
            <p:nvPr/>
          </p:nvSpPr>
          <p:spPr>
            <a:xfrm>
              <a:off x="6615896" y="4382192"/>
              <a:ext cx="1752599"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Aliases 7's place in array</a:t>
              </a:r>
              <a:endParaRPr lang="en-US" dirty="0">
                <a:solidFill>
                  <a:schemeClr val="accent2">
                    <a:lumMod val="50000"/>
                  </a:schemeClr>
                </a:solidFill>
                <a:latin typeface="Bradley Hand" charset="0"/>
                <a:ea typeface="Bradley Hand" charset="0"/>
                <a:cs typeface="Bradley Hand" charset="0"/>
              </a:endParaRPr>
            </a:p>
          </p:txBody>
        </p:sp>
        <p:sp>
          <p:nvSpPr>
            <p:cNvPr id="23" name="Rectangle 22"/>
            <p:cNvSpPr/>
            <p:nvPr/>
          </p:nvSpPr>
          <p:spPr>
            <a:xfrm>
              <a:off x="6629400" y="5415635"/>
              <a:ext cx="1752599"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Replaces 7 </a:t>
              </a:r>
              <a:r>
                <a:rPr lang="en-US" dirty="0">
                  <a:solidFill>
                    <a:schemeClr val="accent2">
                      <a:lumMod val="50000"/>
                    </a:schemeClr>
                  </a:solidFill>
                  <a:latin typeface="Bradley Hand" charset="0"/>
                  <a:ea typeface="Bradley Hand" charset="0"/>
                  <a:cs typeface="Bradley Hand" charset="0"/>
                </a:rPr>
                <a:t>with 9 in the </a:t>
              </a:r>
              <a:r>
                <a:rPr lang="en-US" dirty="0" smtClean="0">
                  <a:solidFill>
                    <a:schemeClr val="accent2">
                      <a:lumMod val="50000"/>
                    </a:schemeClr>
                  </a:solidFill>
                  <a:latin typeface="Bradley Hand" charset="0"/>
                  <a:ea typeface="Bradley Hand" charset="0"/>
                  <a:cs typeface="Bradley Hand" charset="0"/>
                </a:rPr>
                <a:t>array</a:t>
              </a:r>
              <a:endParaRPr lang="en-US" dirty="0">
                <a:solidFill>
                  <a:schemeClr val="accent2">
                    <a:lumMod val="50000"/>
                  </a:schemeClr>
                </a:solidFill>
                <a:latin typeface="Bradley Hand" charset="0"/>
                <a:ea typeface="Bradley Hand" charset="0"/>
                <a:cs typeface="Bradley Hand" charset="0"/>
              </a:endParaRPr>
            </a:p>
          </p:txBody>
        </p:sp>
        <p:cxnSp>
          <p:nvCxnSpPr>
            <p:cNvPr id="24" name="Straight Arrow Connector 23"/>
            <p:cNvCxnSpPr>
              <a:stCxn id="22" idx="1"/>
            </p:cNvCxnSpPr>
            <p:nvPr/>
          </p:nvCxnSpPr>
          <p:spPr>
            <a:xfrm flipH="1">
              <a:off x="4267200" y="4705358"/>
              <a:ext cx="2348696" cy="58710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23" idx="1"/>
            </p:cNvCxnSpPr>
            <p:nvPr/>
          </p:nvCxnSpPr>
          <p:spPr>
            <a:xfrm flipH="1">
              <a:off x="1447800" y="5738801"/>
              <a:ext cx="5181600" cy="12859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4179627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30" name="Group 29"/>
          <p:cNvGrpSpPr/>
          <p:nvPr/>
        </p:nvGrpSpPr>
        <p:grpSpPr>
          <a:xfrm>
            <a:off x="152400" y="837686"/>
            <a:ext cx="8839200" cy="4496314"/>
            <a:chOff x="152400" y="837686"/>
            <a:chExt cx="8839200" cy="4496314"/>
          </a:xfrm>
        </p:grpSpPr>
        <p:grpSp>
          <p:nvGrpSpPr>
            <p:cNvPr id="9" name="Group 8"/>
            <p:cNvGrpSpPr/>
            <p:nvPr/>
          </p:nvGrpSpPr>
          <p:grpSpPr>
            <a:xfrm>
              <a:off x="152400" y="2219500"/>
              <a:ext cx="8839200" cy="3114500"/>
              <a:chOff x="152400" y="1905007"/>
              <a:chExt cx="8839200" cy="1712617"/>
            </a:xfrm>
          </p:grpSpPr>
          <p:sp>
            <p:nvSpPr>
              <p:cNvPr id="4" name="Rectangle 3"/>
              <p:cNvSpPr/>
              <p:nvPr/>
            </p:nvSpPr>
            <p:spPr>
              <a:xfrm>
                <a:off x="152400" y="1905007"/>
                <a:ext cx="8839200" cy="1133919"/>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static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TrySqrt</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input, </a:t>
                </a:r>
                <a:r>
                  <a:rPr lang="en-US" sz="1600" b="1" dirty="0">
                    <a:solidFill>
                      <a:schemeClr val="accent2">
                        <a:lumMod val="50000"/>
                      </a:schemeClr>
                    </a:solidFill>
                    <a:latin typeface="Consolas" charset="0"/>
                    <a:ea typeface="Consolas" charset="0"/>
                    <a:cs typeface="Consolas" charset="0"/>
                  </a:rPr>
                  <a:t>out</a:t>
                </a:r>
                <a:r>
                  <a:rPr lang="en-US" sz="1600" dirty="0">
                    <a:solidFill>
                      <a:schemeClr val="accent2">
                        <a:lumMod val="50000"/>
                      </a:schemeClr>
                    </a:solidFill>
                    <a:latin typeface="Consolas" charset="0"/>
                    <a:ea typeface="Consolas" charset="0"/>
                    <a:cs typeface="Consolas" charset="0"/>
                  </a:rPr>
                  <a:t> double root) </a:t>
                </a:r>
              </a:p>
              <a:p>
                <a:r>
                  <a:rPr lang="en-US" sz="1600" dirty="0">
                    <a:solidFill>
                      <a:schemeClr val="accent2">
                        <a:lumMod val="50000"/>
                      </a:schemeClr>
                    </a:solidFill>
                    <a:latin typeface="Consolas" charset="0"/>
                    <a:ea typeface="Consolas" charset="0"/>
                    <a:cs typeface="Consolas" charset="0"/>
                  </a:rPr>
                  <a:t>{</a:t>
                </a:r>
              </a:p>
              <a:p>
                <a:r>
                  <a:rPr lang="nl-NL" sz="1600" dirty="0">
                    <a:solidFill>
                      <a:schemeClr val="accent2">
                        <a:lumMod val="50000"/>
                      </a:schemeClr>
                    </a:solidFill>
                    <a:latin typeface="Consolas" charset="0"/>
                    <a:ea typeface="Consolas" charset="0"/>
                    <a:cs typeface="Consolas" charset="0"/>
                  </a:rPr>
                  <a:t>	root = 0.0; </a:t>
                </a:r>
              </a:p>
              <a:p>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if</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input</a:t>
                </a:r>
                <a:r>
                  <a:rPr lang="mr-IN" sz="1600" dirty="0">
                    <a:solidFill>
                      <a:schemeClr val="accent2">
                        <a:lumMod val="50000"/>
                      </a:schemeClr>
                    </a:solidFill>
                    <a:latin typeface="Consolas" charset="0"/>
                    <a:ea typeface="Consolas" charset="0"/>
                    <a:cs typeface="Consolas" charset="0"/>
                  </a:rPr>
                  <a:t> &lt; 0) </a:t>
                </a:r>
              </a:p>
              <a:p>
                <a:r>
                  <a:rPr lang="en-US" sz="1600" dirty="0">
                    <a:solidFill>
                      <a:schemeClr val="accent2">
                        <a:lumMod val="50000"/>
                      </a:schemeClr>
                    </a:solidFill>
                    <a:latin typeface="Consolas" charset="0"/>
                    <a:ea typeface="Consolas" charset="0"/>
                    <a:cs typeface="Consolas" charset="0"/>
                  </a:rPr>
                  <a:t>		return false;</a:t>
                </a:r>
              </a:p>
              <a:p>
                <a:r>
                  <a:rPr lang="en-US" sz="1600" dirty="0">
                    <a:solidFill>
                      <a:schemeClr val="accent2">
                        <a:lumMod val="50000"/>
                      </a:schemeClr>
                    </a:solidFill>
                    <a:latin typeface="Consolas" charset="0"/>
                    <a:ea typeface="Consolas" charset="0"/>
                    <a:cs typeface="Consolas" charset="0"/>
                  </a:rPr>
                  <a:t>	root = </a:t>
                </a:r>
                <a:r>
                  <a:rPr lang="en-US" sz="1600" dirty="0" err="1">
                    <a:solidFill>
                      <a:schemeClr val="accent2">
                        <a:lumMod val="50000"/>
                      </a:schemeClr>
                    </a:solidFill>
                    <a:latin typeface="Consolas" charset="0"/>
                    <a:ea typeface="Consolas" charset="0"/>
                    <a:cs typeface="Consolas" charset="0"/>
                  </a:rPr>
                  <a:t>Math.Sqrt</a:t>
                </a:r>
                <a:r>
                  <a:rPr lang="en-US" sz="1600" dirty="0">
                    <a:solidFill>
                      <a:schemeClr val="accent2">
                        <a:lumMod val="50000"/>
                      </a:schemeClr>
                    </a:solidFill>
                    <a:latin typeface="Consolas" charset="0"/>
                    <a:ea typeface="Consolas" charset="0"/>
                    <a:cs typeface="Consolas" charset="0"/>
                  </a:rPr>
                  <a:t>(input);</a:t>
                </a:r>
              </a:p>
              <a:p>
                <a:r>
                  <a:rPr lang="en-US" sz="1600" dirty="0">
                    <a:solidFill>
                      <a:schemeClr val="accent2">
                        <a:lumMod val="50000"/>
                      </a:schemeClr>
                    </a:solidFill>
                    <a:latin typeface="Consolas" charset="0"/>
                    <a:ea typeface="Consolas" charset="0"/>
                    <a:cs typeface="Consolas" charset="0"/>
                  </a:rPr>
                  <a:t>	return true;</a:t>
                </a:r>
              </a:p>
              <a:p>
                <a:r>
                  <a:rPr lang="en-US" sz="1600" dirty="0">
                    <a:solidFill>
                      <a:schemeClr val="accent2">
                        <a:lumMod val="50000"/>
                      </a:schemeClr>
                    </a:solidFill>
                    <a:latin typeface="Consolas" charset="0"/>
                    <a:ea typeface="Consolas" charset="0"/>
                    <a:cs typeface="Consolas" charset="0"/>
                  </a:rPr>
                  <a:t>}</a:t>
                </a:r>
                <a:endParaRPr lang="ru-RU" sz="16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5348468" y="2452872"/>
                <a:ext cx="3566932" cy="964678"/>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Closely related to reference parameters are output parameters. Conceptually, they serve as additions to the single “return channel” provided by a method’s return type. </a:t>
                </a:r>
              </a:p>
            </p:txBody>
          </p:sp>
          <p:sp>
            <p:nvSpPr>
              <p:cNvPr id="6" name="Rectangle 5"/>
              <p:cNvSpPr/>
              <p:nvPr/>
            </p:nvSpPr>
            <p:spPr>
              <a:xfrm>
                <a:off x="152400" y="3296065"/>
                <a:ext cx="4038600" cy="321559"/>
              </a:xfrm>
              <a:prstGeom prst="rect">
                <a:avLst/>
              </a:prstGeom>
            </p:spPr>
            <p:txBody>
              <a:bodyPr wrap="square">
                <a:spAutoFit/>
              </a:bodyPr>
              <a:lstStyle/>
              <a:p>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root</a:t>
                </a:r>
                <a:r>
                  <a:rPr lang="en-US" sz="1600" dirty="0" smtClean="0">
                    <a:solidFill>
                      <a:schemeClr val="accent2">
                        <a:lumMod val="50000"/>
                      </a:schemeClr>
                    </a:solidFill>
                    <a:latin typeface="Consolas" pitchFamily="49" charset="0"/>
                    <a:cs typeface="Consolas" pitchFamily="49" charset="0"/>
                  </a:rPr>
                  <a:t>;</a:t>
                </a:r>
                <a:endParaRPr lang="ru-RU" sz="1600" i="1" dirty="0">
                  <a:solidFill>
                    <a:schemeClr val="accent2">
                      <a:lumMod val="50000"/>
                    </a:schemeClr>
                  </a:solidFill>
                  <a:latin typeface="Consolas" pitchFamily="49" charset="0"/>
                  <a:cs typeface="Consolas" pitchFamily="49" charset="0"/>
                </a:endParaRPr>
              </a:p>
              <a:p>
                <a:r>
                  <a:rPr lang="en-US" sz="1600" dirty="0" err="1" smtClean="0">
                    <a:solidFill>
                      <a:schemeClr val="accent2">
                        <a:lumMod val="50000"/>
                      </a:schemeClr>
                    </a:solidFill>
                    <a:latin typeface="Consolas" pitchFamily="49" charset="0"/>
                    <a:cs typeface="Consolas" pitchFamily="49" charset="0"/>
                  </a:rPr>
                  <a:t>bool</a:t>
                </a:r>
                <a:r>
                  <a:rPr lang="en-US" sz="1600" dirty="0" smtClean="0">
                    <a:solidFill>
                      <a:schemeClr val="accent2">
                        <a:lumMod val="50000"/>
                      </a:schemeClr>
                    </a:solidFill>
                    <a:latin typeface="Consolas" pitchFamily="49" charset="0"/>
                    <a:cs typeface="Consolas" pitchFamily="49" charset="0"/>
                  </a:rPr>
                  <a:t> ok = </a:t>
                </a:r>
                <a:r>
                  <a:rPr lang="en-US" sz="1600" dirty="0" err="1" smtClean="0">
                    <a:solidFill>
                      <a:schemeClr val="accent2">
                        <a:lumMod val="50000"/>
                      </a:schemeClr>
                    </a:solidFill>
                    <a:latin typeface="Consolas" charset="0"/>
                    <a:ea typeface="Consolas" charset="0"/>
                    <a:cs typeface="Consolas" charset="0"/>
                  </a:rPr>
                  <a:t>TrySqrt</a:t>
                </a:r>
                <a:r>
                  <a:rPr lang="en-US" sz="1600" dirty="0" smtClean="0">
                    <a:solidFill>
                      <a:schemeClr val="accent2">
                        <a:lumMod val="50000"/>
                      </a:schemeClr>
                    </a:solidFill>
                    <a:latin typeface="Consolas" charset="0"/>
                    <a:ea typeface="Consolas" charset="0"/>
                    <a:cs typeface="Consolas" charset="0"/>
                  </a:rPr>
                  <a:t>(16</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out</a:t>
                </a:r>
                <a:r>
                  <a:rPr lang="en-US" sz="1600" dirty="0" smtClean="0">
                    <a:solidFill>
                      <a:schemeClr val="accent2">
                        <a:lumMod val="50000"/>
                      </a:schemeClr>
                    </a:solidFill>
                    <a:latin typeface="Consolas" pitchFamily="49" charset="0"/>
                    <a:cs typeface="Consolas" pitchFamily="49" charset="0"/>
                  </a:rPr>
                  <a:t> </a:t>
                </a:r>
                <a:r>
                  <a:rPr lang="en-US" sz="1600" b="1" dirty="0" smtClean="0">
                    <a:solidFill>
                      <a:schemeClr val="accent2">
                        <a:lumMod val="50000"/>
                      </a:schemeClr>
                    </a:solidFill>
                    <a:latin typeface="Consolas" pitchFamily="49" charset="0"/>
                    <a:cs typeface="Consolas" pitchFamily="49" charset="0"/>
                  </a:rPr>
                  <a:t>root</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cxnSp>
            <p:nvCxnSpPr>
              <p:cNvPr id="8" name="Straight Arrow Connector 7"/>
              <p:cNvCxnSpPr/>
              <p:nvPr/>
            </p:nvCxnSpPr>
            <p:spPr>
              <a:xfrm flipH="1">
                <a:off x="2895600" y="2849078"/>
                <a:ext cx="2452868" cy="56437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4648200" y="2072613"/>
                <a:ext cx="700268" cy="776465"/>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26" name="Rectangle 25"/>
            <p:cNvSpPr/>
            <p:nvPr/>
          </p:nvSpPr>
          <p:spPr>
            <a:xfrm>
              <a:off x="3962400" y="837686"/>
              <a:ext cx="4953000" cy="923330"/>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We use </a:t>
              </a:r>
              <a:r>
                <a:rPr lang="en-US" dirty="0">
                  <a:solidFill>
                    <a:schemeClr val="accent2">
                      <a:lumMod val="50000"/>
                    </a:schemeClr>
                  </a:solidFill>
                  <a:latin typeface="Bradley Hand" charset="0"/>
                  <a:ea typeface="Bradley Hand" charset="0"/>
                  <a:cs typeface="Bradley Hand" charset="0"/>
                </a:rPr>
                <a:t>the return type to denote success or failure, while the output </a:t>
              </a:r>
              <a:r>
                <a:rPr lang="en-US" dirty="0" smtClean="0">
                  <a:solidFill>
                    <a:schemeClr val="accent2">
                      <a:lumMod val="50000"/>
                    </a:schemeClr>
                  </a:solidFill>
                  <a:latin typeface="Bradley Hand" charset="0"/>
                  <a:ea typeface="Bradley Hand" charset="0"/>
                  <a:cs typeface="Bradley Hand" charset="0"/>
                </a:rPr>
                <a:t>parameter </a:t>
              </a:r>
              <a:r>
                <a:rPr lang="en-US" dirty="0">
                  <a:solidFill>
                    <a:schemeClr val="accent2">
                      <a:lumMod val="50000"/>
                    </a:schemeClr>
                  </a:solidFill>
                  <a:latin typeface="Bradley Hand" charset="0"/>
                  <a:ea typeface="Bradley Hand" charset="0"/>
                  <a:cs typeface="Bradley Hand" charset="0"/>
                </a:rPr>
                <a:t>will receive the result in case of success. </a:t>
              </a:r>
            </a:p>
          </p:txBody>
        </p:sp>
      </p:grpSp>
      <p:cxnSp>
        <p:nvCxnSpPr>
          <p:cNvPr id="27" name="Straight Arrow Connector 26"/>
          <p:cNvCxnSpPr>
            <a:stCxn id="26" idx="1"/>
          </p:cNvCxnSpPr>
          <p:nvPr/>
        </p:nvCxnSpPr>
        <p:spPr>
          <a:xfrm flipH="1">
            <a:off x="1143000" y="1299351"/>
            <a:ext cx="2819400" cy="98664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553901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15" name="Group 14"/>
          <p:cNvGrpSpPr/>
          <p:nvPr/>
        </p:nvGrpSpPr>
        <p:grpSpPr>
          <a:xfrm>
            <a:off x="147577" y="762000"/>
            <a:ext cx="8848846" cy="5141820"/>
            <a:chOff x="217026" y="838200"/>
            <a:chExt cx="8848846" cy="5141820"/>
          </a:xfrm>
        </p:grpSpPr>
        <p:sp>
          <p:nvSpPr>
            <p:cNvPr id="10" name="Rectangle 9"/>
            <p:cNvSpPr/>
            <p:nvPr/>
          </p:nvSpPr>
          <p:spPr>
            <a:xfrm>
              <a:off x="241140" y="838200"/>
              <a:ext cx="8824732" cy="1862048"/>
            </a:xfrm>
            <a:prstGeom prst="rect">
              <a:avLst/>
            </a:prstGeom>
          </p:spPr>
          <p:txBody>
            <a:bodyPr wrap="square">
              <a:spAutoFit/>
            </a:bodyPr>
            <a:lstStyle/>
            <a:p>
              <a:r>
                <a:rPr lang="en-US" sz="1600" dirty="0" err="1">
                  <a:solidFill>
                    <a:schemeClr val="accent2">
                      <a:lumMod val="50000"/>
                    </a:schemeClr>
                  </a:solidFill>
                  <a:latin typeface="Consolas" charset="0"/>
                  <a:ea typeface="Consolas" charset="0"/>
                  <a:cs typeface="Consolas" charset="0"/>
                </a:rPr>
                <a:t>Console.Write</a:t>
              </a:r>
              <a:r>
                <a:rPr lang="en-US" sz="1600" dirty="0" smtClean="0">
                  <a:solidFill>
                    <a:schemeClr val="accent2">
                      <a:lumMod val="50000"/>
                    </a:schemeClr>
                  </a:solidFill>
                  <a:latin typeface="Consolas" charset="0"/>
                  <a:ea typeface="Consolas" charset="0"/>
                  <a:cs typeface="Consolas" charset="0"/>
                </a:rPr>
                <a:t>(</a:t>
              </a:r>
              <a:r>
                <a:rPr lang="en-US" sz="1600" dirty="0">
                  <a:solidFill>
                    <a:schemeClr val="accent2">
                      <a:lumMod val="50000"/>
                    </a:schemeClr>
                  </a:solidFill>
                  <a:latin typeface="Consolas" charset="0"/>
                  <a:ea typeface="Consolas" charset="0"/>
                  <a:cs typeface="Consolas" charset="0"/>
                </a:rPr>
                <a:t>"Enter your age: </a:t>
              </a:r>
              <a:r>
                <a:rPr lang="en-US" sz="1600" dirty="0" smtClean="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string </a:t>
              </a:r>
              <a:r>
                <a:rPr lang="en-US" sz="1600" dirty="0">
                  <a:solidFill>
                    <a:schemeClr val="accent2">
                      <a:lumMod val="50000"/>
                    </a:schemeClr>
                  </a:solidFill>
                  <a:latin typeface="Consolas" charset="0"/>
                  <a:ea typeface="Consolas" charset="0"/>
                  <a:cs typeface="Consolas" charset="0"/>
                </a:rPr>
                <a:t>input = </a:t>
              </a:r>
              <a:r>
                <a:rPr lang="en-US" sz="1600" dirty="0" err="1">
                  <a:solidFill>
                    <a:schemeClr val="accent2">
                      <a:lumMod val="50000"/>
                    </a:schemeClr>
                  </a:solidFill>
                  <a:latin typeface="Consolas" charset="0"/>
                  <a:ea typeface="Consolas" charset="0"/>
                  <a:cs typeface="Consolas" charset="0"/>
                </a:rPr>
                <a:t>Console.ReadLine</a:t>
              </a:r>
              <a:r>
                <a:rPr lang="en-US" sz="1600" dirty="0">
                  <a:solidFill>
                    <a:schemeClr val="accent2">
                      <a:lumMod val="50000"/>
                    </a:schemeClr>
                  </a:solidFill>
                  <a:latin typeface="Consolas" charset="0"/>
                  <a:ea typeface="Consolas" charset="0"/>
                  <a:cs typeface="Consolas" charset="0"/>
                </a:rPr>
                <a:t>(); </a:t>
              </a:r>
            </a:p>
            <a:p>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age;</a:t>
              </a:r>
              <a:br>
                <a:rPr lang="en-US" sz="1600" dirty="0">
                  <a:solidFill>
                    <a:schemeClr val="accent2">
                      <a:lumMod val="50000"/>
                    </a:schemeClr>
                  </a:solidFill>
                  <a:latin typeface="Consolas" charset="0"/>
                  <a:ea typeface="Consolas" charset="0"/>
                  <a:cs typeface="Consolas" charset="0"/>
                </a:rPr>
              </a:br>
              <a:r>
                <a:rPr lang="en-US" sz="1600" dirty="0">
                  <a:solidFill>
                    <a:schemeClr val="accent2">
                      <a:lumMod val="50000"/>
                    </a:schemeClr>
                  </a:solidFill>
                  <a:latin typeface="Consolas" charset="0"/>
                  <a:ea typeface="Consolas" charset="0"/>
                  <a:cs typeface="Consolas" charset="0"/>
                </a:rPr>
                <a:t>if (!</a:t>
              </a:r>
              <a:r>
                <a:rPr lang="en-US" sz="1600" dirty="0" err="1">
                  <a:solidFill>
                    <a:schemeClr val="accent2">
                      <a:lumMod val="50000"/>
                    </a:schemeClr>
                  </a:solidFill>
                  <a:latin typeface="Consolas" charset="0"/>
                  <a:ea typeface="Consolas" charset="0"/>
                  <a:cs typeface="Consolas" charset="0"/>
                </a:rPr>
                <a:t>int.TryParse</a:t>
              </a:r>
              <a:r>
                <a:rPr lang="en-US" sz="1600" dirty="0">
                  <a:solidFill>
                    <a:schemeClr val="accent2">
                      <a:lumMod val="50000"/>
                    </a:schemeClr>
                  </a:solidFill>
                  <a:latin typeface="Consolas" charset="0"/>
                  <a:ea typeface="Consolas" charset="0"/>
                  <a:cs typeface="Consolas" charset="0"/>
                </a:rPr>
                <a:t>(input, out age))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 </a:t>
              </a:r>
              <a:r>
                <a:rPr lang="en-US" sz="1600" dirty="0">
                  <a:solidFill>
                    <a:schemeClr val="accent2">
                      <a:lumMod val="50000"/>
                    </a:schemeClr>
                  </a:solidFill>
                  <a:latin typeface="Consolas" charset="0"/>
                  <a:ea typeface="Consolas" charset="0"/>
                  <a:cs typeface="Consolas" charset="0"/>
                </a:rPr>
                <a:t>Print error message, maybe let the user retry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else </a:t>
              </a:r>
              <a:endParaRPr lang="en-US" sz="1600" dirty="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 </a:t>
              </a:r>
              <a:r>
                <a:rPr lang="en-US" sz="1600" dirty="0">
                  <a:solidFill>
                    <a:schemeClr val="accent2">
                      <a:lumMod val="50000"/>
                    </a:schemeClr>
                  </a:solidFill>
                  <a:latin typeface="Consolas" charset="0"/>
                  <a:ea typeface="Consolas" charset="0"/>
                  <a:cs typeface="Consolas" charset="0"/>
                </a:rPr>
                <a:t>We got a valid age </a:t>
              </a:r>
            </a:p>
          </p:txBody>
        </p:sp>
        <p:sp>
          <p:nvSpPr>
            <p:cNvPr id="11" name="Rectangle 10"/>
            <p:cNvSpPr/>
            <p:nvPr/>
          </p:nvSpPr>
          <p:spPr>
            <a:xfrm>
              <a:off x="4267201" y="2902492"/>
              <a:ext cx="4572000" cy="923330"/>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This is a common pattern for various Base Class Library (BCL) types such as numeric value types that have a </a:t>
              </a:r>
              <a:r>
                <a:rPr lang="en-US" dirty="0" err="1">
                  <a:solidFill>
                    <a:schemeClr val="accent2">
                      <a:lumMod val="50000"/>
                    </a:schemeClr>
                  </a:solidFill>
                  <a:latin typeface="Bradley Hand" charset="0"/>
                  <a:ea typeface="Bradley Hand" charset="0"/>
                  <a:cs typeface="Bradley Hand" charset="0"/>
                </a:rPr>
                <a:t>TryParse</a:t>
              </a:r>
              <a:r>
                <a:rPr lang="en-US" dirty="0">
                  <a:solidFill>
                    <a:schemeClr val="accent2">
                      <a:lumMod val="50000"/>
                    </a:schemeClr>
                  </a:solidFill>
                  <a:latin typeface="Bradley Hand" charset="0"/>
                  <a:ea typeface="Bradley Hand" charset="0"/>
                  <a:cs typeface="Bradley Hand" charset="0"/>
                </a:rPr>
                <a:t> method </a:t>
              </a:r>
            </a:p>
          </p:txBody>
        </p:sp>
        <p:cxnSp>
          <p:nvCxnSpPr>
            <p:cNvPr id="13" name="Straight Arrow Connector 12"/>
            <p:cNvCxnSpPr>
              <a:stCxn id="11" idx="0"/>
            </p:cNvCxnSpPr>
            <p:nvPr/>
          </p:nvCxnSpPr>
          <p:spPr>
            <a:xfrm flipH="1" flipV="1">
              <a:off x="4038600" y="2438400"/>
              <a:ext cx="2514601" cy="464092"/>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217026" y="4502692"/>
              <a:ext cx="8610600" cy="1477328"/>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The difference between </a:t>
              </a:r>
              <a:r>
                <a:rPr lang="en-US" dirty="0" err="1">
                  <a:solidFill>
                    <a:schemeClr val="accent2">
                      <a:lumMod val="50000"/>
                    </a:schemeClr>
                  </a:solidFill>
                  <a:latin typeface="Calibri" charset="0"/>
                  <a:ea typeface="Calibri" charset="0"/>
                  <a:cs typeface="Calibri" charset="0"/>
                </a:rPr>
                <a:t>TryParse</a:t>
              </a:r>
              <a:r>
                <a:rPr lang="en-US" dirty="0">
                  <a:solidFill>
                    <a:schemeClr val="accent2">
                      <a:lumMod val="50000"/>
                    </a:schemeClr>
                  </a:solidFill>
                  <a:latin typeface="Calibri" charset="0"/>
                  <a:ea typeface="Calibri" charset="0"/>
                  <a:cs typeface="Calibri" charset="0"/>
                </a:rPr>
                <a:t> and Parse is what happens upon passing invalid input to the method. Parse throws an exception, whereas </a:t>
              </a:r>
              <a:r>
                <a:rPr lang="en-US" dirty="0" err="1">
                  <a:solidFill>
                    <a:schemeClr val="accent2">
                      <a:lumMod val="50000"/>
                    </a:schemeClr>
                  </a:solidFill>
                  <a:latin typeface="Calibri" charset="0"/>
                  <a:ea typeface="Calibri" charset="0"/>
                  <a:cs typeface="Calibri" charset="0"/>
                </a:rPr>
                <a:t>TryParse</a:t>
              </a:r>
              <a:r>
                <a:rPr lang="en-US" dirty="0">
                  <a:solidFill>
                    <a:schemeClr val="accent2">
                      <a:lumMod val="50000"/>
                    </a:schemeClr>
                  </a:solidFill>
                  <a:latin typeface="Calibri" charset="0"/>
                  <a:ea typeface="Calibri" charset="0"/>
                  <a:cs typeface="Calibri" charset="0"/>
                </a:rPr>
                <a:t> doesn’t. Because exceptions are expensive and an invalid numeric string is not an exceptional case when dealing with user input, </a:t>
              </a:r>
              <a:r>
                <a:rPr lang="en-US" dirty="0" err="1">
                  <a:solidFill>
                    <a:schemeClr val="accent2">
                      <a:lumMod val="50000"/>
                    </a:schemeClr>
                  </a:solidFill>
                  <a:latin typeface="Calibri" charset="0"/>
                  <a:ea typeface="Calibri" charset="0"/>
                  <a:cs typeface="Calibri" charset="0"/>
                </a:rPr>
                <a:t>TryParse</a:t>
              </a:r>
              <a:r>
                <a:rPr lang="en-US" dirty="0">
                  <a:solidFill>
                    <a:schemeClr val="accent2">
                      <a:lumMod val="50000"/>
                    </a:schemeClr>
                  </a:solidFill>
                  <a:latin typeface="Calibri" charset="0"/>
                  <a:ea typeface="Calibri" charset="0"/>
                  <a:cs typeface="Calibri" charset="0"/>
                </a:rPr>
                <a:t> makes much more sense because it communicates success or failure through a Boolean value that can be checked easily. </a:t>
              </a:r>
            </a:p>
          </p:txBody>
        </p:sp>
      </p:grpSp>
    </p:spTree>
    <p:extLst>
      <p:ext uri="{BB962C8B-B14F-4D97-AF65-F5344CB8AC3E}">
        <p14:creationId xmlns:p14="http://schemas.microsoft.com/office/powerpoint/2010/main" val="77048838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7" name="Group 6"/>
          <p:cNvGrpSpPr/>
          <p:nvPr/>
        </p:nvGrpSpPr>
        <p:grpSpPr>
          <a:xfrm>
            <a:off x="172854" y="838200"/>
            <a:ext cx="8798290" cy="4862046"/>
            <a:chOff x="172854" y="1046463"/>
            <a:chExt cx="8798290" cy="4862046"/>
          </a:xfrm>
        </p:grpSpPr>
        <p:sp>
          <p:nvSpPr>
            <p:cNvPr id="11" name="Rectangle 10"/>
            <p:cNvSpPr/>
            <p:nvPr/>
          </p:nvSpPr>
          <p:spPr>
            <a:xfrm>
              <a:off x="172854" y="3504255"/>
              <a:ext cx="8798290" cy="646331"/>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Internally, ref and out are implemented both as ref. In fact, the common language runtime does not have a notion of output parameters. </a:t>
              </a:r>
            </a:p>
          </p:txBody>
        </p:sp>
        <p:grpSp>
          <p:nvGrpSpPr>
            <p:cNvPr id="8" name="Group 7"/>
            <p:cNvGrpSpPr/>
            <p:nvPr/>
          </p:nvGrpSpPr>
          <p:grpSpPr>
            <a:xfrm>
              <a:off x="228600" y="1046463"/>
              <a:ext cx="6553200" cy="2219698"/>
              <a:chOff x="2946731" y="1047896"/>
              <a:chExt cx="6832987" cy="2219698"/>
            </a:xfrm>
          </p:grpSpPr>
          <p:sp>
            <p:nvSpPr>
              <p:cNvPr id="9" name="Rectangle 8"/>
              <p:cNvSpPr/>
              <p:nvPr/>
            </p:nvSpPr>
            <p:spPr>
              <a:xfrm>
                <a:off x="2946731" y="1047896"/>
                <a:ext cx="6832987"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following pairs of methods cannot coexist in the same type, since the </a:t>
                </a:r>
                <a:r>
                  <a:rPr lang="en-US" dirty="0" smtClean="0">
                    <a:solidFill>
                      <a:schemeClr val="accent2">
                        <a:lumMod val="50000"/>
                      </a:schemeClr>
                    </a:solidFill>
                    <a:latin typeface="Bradley Hand" charset="0"/>
                    <a:ea typeface="Bradley Hand" charset="0"/>
                    <a:cs typeface="Bradley Hand" charset="0"/>
                  </a:rPr>
                  <a:t>out/ref key words </a:t>
                </a:r>
                <a:r>
                  <a:rPr lang="en-US" dirty="0">
                    <a:solidFill>
                      <a:schemeClr val="accent2">
                        <a:lumMod val="50000"/>
                      </a:schemeClr>
                    </a:solidFill>
                    <a:latin typeface="Bradley Hand" charset="0"/>
                    <a:ea typeface="Bradley Hand" charset="0"/>
                    <a:cs typeface="Bradley Hand" charset="0"/>
                  </a:rPr>
                  <a:t>are not part of a method’s </a:t>
                </a:r>
                <a:r>
                  <a:rPr lang="en-US" dirty="0" smtClean="0">
                    <a:solidFill>
                      <a:schemeClr val="accent2">
                        <a:lumMod val="50000"/>
                      </a:schemeClr>
                    </a:solidFill>
                    <a:latin typeface="Bradley Hand" charset="0"/>
                    <a:ea typeface="Bradley Hand" charset="0"/>
                    <a:cs typeface="Bradley Hand" charset="0"/>
                  </a:rPr>
                  <a:t>signature</a:t>
                </a:r>
                <a:endParaRPr lang="en-US" dirty="0">
                  <a:solidFill>
                    <a:schemeClr val="accent2">
                      <a:lumMod val="50000"/>
                    </a:schemeClr>
                  </a:solidFill>
                  <a:latin typeface="Bradley Hand" charset="0"/>
                  <a:ea typeface="Bradley Hand" charset="0"/>
                  <a:cs typeface="Bradley Hand" charset="0"/>
                </a:endParaRPr>
              </a:p>
            </p:txBody>
          </p:sp>
          <p:grpSp>
            <p:nvGrpSpPr>
              <p:cNvPr id="12" name="Group 11"/>
              <p:cNvGrpSpPr/>
              <p:nvPr/>
            </p:nvGrpSpPr>
            <p:grpSpPr>
              <a:xfrm>
                <a:off x="2985301" y="2190376"/>
                <a:ext cx="4069466" cy="1077218"/>
                <a:chOff x="-228601" y="2560503"/>
                <a:chExt cx="3962400" cy="1077218"/>
              </a:xfrm>
            </p:grpSpPr>
            <p:sp>
              <p:nvSpPr>
                <p:cNvPr id="17" name="Rectangle 16"/>
                <p:cNvSpPr/>
                <p:nvPr/>
              </p:nvSpPr>
              <p:spPr>
                <a:xfrm>
                  <a:off x="-228601" y="2560503"/>
                  <a:ext cx="3962400" cy="1077218"/>
                </a:xfrm>
                <a:prstGeom prst="rect">
                  <a:avLst/>
                </a:prstGeom>
              </p:spPr>
              <p:txBody>
                <a:bodyPr wrap="square">
                  <a:spAutoFit/>
                </a:bodyPr>
                <a:lstStyle/>
                <a:p>
                  <a:pPr>
                    <a:lnSpc>
                      <a:spcPct val="200000"/>
                    </a:lnSpc>
                  </a:pPr>
                  <a:r>
                    <a:rPr lang="en-US" sz="1600" b="1" dirty="0">
                      <a:solidFill>
                        <a:schemeClr val="accent2">
                          <a:lumMod val="50000"/>
                        </a:schemeClr>
                      </a:solidFill>
                      <a:latin typeface="Consolas" charset="0"/>
                      <a:ea typeface="Consolas" charset="0"/>
                      <a:cs typeface="Consolas" charset="0"/>
                    </a:rPr>
                    <a:t>void</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Foo (ref </a:t>
                  </a:r>
                  <a:r>
                    <a:rPr lang="en-US" sz="1600" dirty="0" err="1" smtClean="0">
                      <a:solidFill>
                        <a:schemeClr val="accent2">
                          <a:lumMod val="50000"/>
                        </a:schemeClr>
                      </a:solidFill>
                      <a:latin typeface="Consolas" charset="0"/>
                      <a:ea typeface="Consolas" charset="0"/>
                      <a:cs typeface="Consolas" charset="0"/>
                    </a:rPr>
                    <a:t>int</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b="1" dirty="0" smtClean="0">
                      <a:solidFill>
                        <a:schemeClr val="accent2">
                          <a:lumMod val="50000"/>
                        </a:schemeClr>
                      </a:solidFill>
                      <a:latin typeface="Consolas" charset="0"/>
                      <a:ea typeface="Consolas" charset="0"/>
                      <a:cs typeface="Consolas" charset="0"/>
                    </a:rPr>
                    <a:t>void  </a:t>
                  </a:r>
                  <a:r>
                    <a:rPr lang="en-US" sz="1600" dirty="0" smtClean="0">
                      <a:solidFill>
                        <a:schemeClr val="accent2">
                          <a:lumMod val="50000"/>
                        </a:schemeClr>
                      </a:solidFill>
                      <a:latin typeface="Consolas" charset="0"/>
                      <a:ea typeface="Consolas" charset="0"/>
                      <a:cs typeface="Consolas" charset="0"/>
                    </a:rPr>
                    <a:t>Foo (out </a:t>
                  </a:r>
                  <a:r>
                    <a:rPr lang="en-US" sz="1600" dirty="0" err="1" smtClean="0">
                      <a:solidFill>
                        <a:schemeClr val="accent2">
                          <a:lumMod val="50000"/>
                        </a:schemeClr>
                      </a:solidFill>
                      <a:latin typeface="Consolas" charset="0"/>
                      <a:ea typeface="Consolas" charset="0"/>
                      <a:cs typeface="Consolas" charset="0"/>
                    </a:rPr>
                    <a:t>int</a:t>
                  </a:r>
                  <a:r>
                    <a:rPr lang="en-US" sz="1600" dirty="0" smtClean="0">
                      <a:solidFill>
                        <a:schemeClr val="accent2">
                          <a:lumMod val="50000"/>
                        </a:schemeClr>
                      </a:solidFill>
                      <a:latin typeface="Consolas" charset="0"/>
                      <a:ea typeface="Consolas" charset="0"/>
                      <a:cs typeface="Consolas" charset="0"/>
                    </a:rPr>
                    <a:t> x)  {...} </a:t>
                  </a:r>
                </a:p>
              </p:txBody>
            </p:sp>
            <p:sp>
              <p:nvSpPr>
                <p:cNvPr id="18" name="Rectangle 17"/>
                <p:cNvSpPr/>
                <p:nvPr/>
              </p:nvSpPr>
              <p:spPr>
                <a:xfrm>
                  <a:off x="486578" y="2732327"/>
                  <a:ext cx="447072" cy="852476"/>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19" name="Rectangle 18"/>
                <p:cNvSpPr/>
                <p:nvPr/>
              </p:nvSpPr>
              <p:spPr>
                <a:xfrm>
                  <a:off x="992056" y="2732327"/>
                  <a:ext cx="1252215"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20" name="Rectangle 19"/>
                <p:cNvSpPr/>
                <p:nvPr/>
              </p:nvSpPr>
              <p:spPr>
                <a:xfrm>
                  <a:off x="-219699" y="2732327"/>
                  <a:ext cx="643481"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cxnSp>
            <p:nvCxnSpPr>
              <p:cNvPr id="16" name="Straight Arrow Connector 15"/>
              <p:cNvCxnSpPr/>
              <p:nvPr/>
            </p:nvCxnSpPr>
            <p:spPr>
              <a:xfrm>
                <a:off x="4535798" y="1694227"/>
                <a:ext cx="226788" cy="49614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6" name="Rectangle 5"/>
            <p:cNvSpPr/>
            <p:nvPr/>
          </p:nvSpPr>
          <p:spPr>
            <a:xfrm>
              <a:off x="172855" y="4431181"/>
              <a:ext cx="8798289" cy="1477328"/>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So what’s the key difference between both parameter types from a C# programmer’s point of view? The answer lies in “definite assignment rules” both at the side of the caller and of the </a:t>
              </a:r>
              <a:r>
                <a:rPr lang="en-US" dirty="0" err="1">
                  <a:solidFill>
                    <a:schemeClr val="accent2">
                      <a:lumMod val="50000"/>
                    </a:schemeClr>
                  </a:solidFill>
                  <a:latin typeface="Calibri" charset="0"/>
                  <a:ea typeface="Calibri" charset="0"/>
                  <a:cs typeface="Calibri" charset="0"/>
                </a:rPr>
                <a:t>callee</a:t>
              </a:r>
              <a:r>
                <a:rPr lang="en-US" dirty="0">
                  <a:solidFill>
                    <a:schemeClr val="accent2">
                      <a:lumMod val="50000"/>
                    </a:schemeClr>
                  </a:solidFill>
                  <a:latin typeface="Calibri" charset="0"/>
                  <a:ea typeface="Calibri" charset="0"/>
                  <a:cs typeface="Calibri" charset="0"/>
                </a:rPr>
                <a:t>. For a variable to be passed to a reference parameter, it must be assigned first. For output parameters, the responsibility for assignment is with the method being called, </a:t>
              </a:r>
              <a:r>
                <a:rPr lang="en-US" dirty="0" smtClean="0">
                  <a:solidFill>
                    <a:schemeClr val="accent2">
                      <a:lumMod val="50000"/>
                    </a:schemeClr>
                  </a:solidFill>
                  <a:latin typeface="Calibri" charset="0"/>
                  <a:ea typeface="Calibri" charset="0"/>
                  <a:cs typeface="Calibri" charset="0"/>
                </a:rPr>
                <a:t>which </a:t>
              </a:r>
              <a:r>
                <a:rPr lang="en-US" dirty="0">
                  <a:solidFill>
                    <a:schemeClr val="accent2">
                      <a:lumMod val="50000"/>
                    </a:schemeClr>
                  </a:solidFill>
                  <a:latin typeface="Calibri" charset="0"/>
                  <a:ea typeface="Calibri" charset="0"/>
                  <a:cs typeface="Calibri" charset="0"/>
                </a:rPr>
                <a:t>should guarantee that every code path ensures the output parameter to get assigned </a:t>
              </a:r>
              <a:r>
                <a:rPr lang="en-US" dirty="0" smtClean="0">
                  <a:solidFill>
                    <a:schemeClr val="accent2">
                      <a:lumMod val="50000"/>
                    </a:schemeClr>
                  </a:solidFill>
                  <a:latin typeface="Calibri" charset="0"/>
                  <a:ea typeface="Calibri" charset="0"/>
                  <a:cs typeface="Calibri" charset="0"/>
                </a:rPr>
                <a:t>to.</a:t>
              </a:r>
              <a:endParaRPr lang="en-US" dirty="0">
                <a:solidFill>
                  <a:schemeClr val="accent2">
                    <a:lumMod val="50000"/>
                  </a:schemeClr>
                </a:solidFill>
                <a:latin typeface="Calibri" charset="0"/>
                <a:ea typeface="Calibri" charset="0"/>
                <a:cs typeface="Calibri" charset="0"/>
              </a:endParaRPr>
            </a:p>
          </p:txBody>
        </p:sp>
      </p:grpSp>
    </p:spTree>
    <p:extLst>
      <p:ext uri="{BB962C8B-B14F-4D97-AF65-F5344CB8AC3E}">
        <p14:creationId xmlns:p14="http://schemas.microsoft.com/office/powerpoint/2010/main" val="173375724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noFill/>
          </a:ln>
        </p:spPr>
        <p:txBody>
          <a:bodyPr/>
          <a:lstStyle/>
          <a:p>
            <a:r>
              <a:rPr lang="en-US" dirty="0"/>
              <a:t>Output Parameters</a:t>
            </a:r>
          </a:p>
        </p:txBody>
      </p:sp>
      <p:grpSp>
        <p:nvGrpSpPr>
          <p:cNvPr id="22" name="Group 21"/>
          <p:cNvGrpSpPr/>
          <p:nvPr/>
        </p:nvGrpSpPr>
        <p:grpSpPr>
          <a:xfrm>
            <a:off x="419100" y="1371600"/>
            <a:ext cx="8305800" cy="3840814"/>
            <a:chOff x="304800" y="901445"/>
            <a:chExt cx="8305800" cy="3840814"/>
          </a:xfrm>
        </p:grpSpPr>
        <p:sp>
          <p:nvSpPr>
            <p:cNvPr id="7" name="Rectangle 6"/>
            <p:cNvSpPr/>
            <p:nvPr/>
          </p:nvSpPr>
          <p:spPr>
            <a:xfrm>
              <a:off x="304800" y="1147666"/>
              <a:ext cx="4114800" cy="1077218"/>
            </a:xfrm>
            <a:prstGeom prst="rect">
              <a:avLst/>
            </a:prstGeom>
            <a:ln>
              <a:noFill/>
            </a:ln>
          </p:spPr>
          <p:txBody>
            <a:bodyPr wrap="square">
              <a:spAutoFit/>
            </a:bodyPr>
            <a:lstStyle/>
            <a:p>
              <a:r>
                <a:rPr lang="en-US" sz="1600" dirty="0">
                  <a:solidFill>
                    <a:schemeClr val="accent2">
                      <a:lumMod val="50000"/>
                    </a:schemeClr>
                  </a:solidFill>
                  <a:latin typeface="Consolas" panose="020B0609020204030204" pitchFamily="49" charset="0"/>
                </a:rPr>
                <a:t>static void </a:t>
              </a:r>
              <a:r>
                <a:rPr lang="en-US" sz="1600" dirty="0" err="1">
                  <a:solidFill>
                    <a:schemeClr val="accent2">
                      <a:lumMod val="50000"/>
                    </a:schemeClr>
                  </a:solidFill>
                  <a:latin typeface="Consolas" panose="020B0609020204030204" pitchFamily="49" charset="0"/>
                </a:rPr>
                <a:t>ChangeIt</a:t>
              </a:r>
              <a:r>
                <a:rPr lang="en-US" sz="1600" dirty="0">
                  <a:solidFill>
                    <a:schemeClr val="accent2">
                      <a:lumMod val="50000"/>
                    </a:schemeClr>
                  </a:solidFill>
                  <a:latin typeface="Consolas" panose="020B0609020204030204" pitchFamily="49" charset="0"/>
                </a:rPr>
                <a:t>(ref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a)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 = 42; </a:t>
              </a:r>
            </a:p>
            <a:p>
              <a:r>
                <a:rPr lang="en-US" sz="1600" dirty="0">
                  <a:solidFill>
                    <a:schemeClr val="accent2">
                      <a:lumMod val="50000"/>
                    </a:schemeClr>
                  </a:solidFill>
                  <a:latin typeface="Consolas" panose="020B0609020204030204" pitchFamily="49" charset="0"/>
                </a:rPr>
                <a:t>}</a:t>
              </a:r>
            </a:p>
          </p:txBody>
        </p:sp>
        <p:sp>
          <p:nvSpPr>
            <p:cNvPr id="8" name="Rectangle 7"/>
            <p:cNvSpPr/>
            <p:nvPr/>
          </p:nvSpPr>
          <p:spPr>
            <a:xfrm>
              <a:off x="304800" y="3141820"/>
              <a:ext cx="3290104" cy="1354217"/>
            </a:xfrm>
            <a:prstGeom prst="rect">
              <a:avLst/>
            </a:prstGeom>
            <a:ln>
              <a:noFill/>
            </a:ln>
          </p:spPr>
          <p:txBody>
            <a:bodyPr wrap="square">
              <a:spAutoFit/>
            </a:bodyPr>
            <a:lstStyle/>
            <a:p>
              <a:r>
                <a:rPr lang="en-US" sz="1600" dirty="0">
                  <a:solidFill>
                    <a:schemeClr val="accent2">
                      <a:lumMod val="50000"/>
                    </a:schemeClr>
                  </a:solidFill>
                  <a:latin typeface="Consolas" panose="020B0609020204030204" pitchFamily="49" charset="0"/>
                </a:rPr>
                <a:t>static void Main() </a:t>
              </a:r>
            </a:p>
            <a:p>
              <a:r>
                <a:rPr lang="en-US" sz="1600" dirty="0">
                  <a:solidFill>
                    <a:schemeClr val="accent2">
                      <a:lumMod val="50000"/>
                    </a:schemeClr>
                  </a:solidFill>
                  <a:latin typeface="Consolas" panose="020B0609020204030204" pitchFamily="49" charset="0"/>
                </a:rPr>
                <a:t>{</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int</a:t>
              </a:r>
              <a:r>
                <a:rPr lang="en-US" sz="1600" dirty="0">
                  <a:solidFill>
                    <a:schemeClr val="accent2">
                      <a:lumMod val="50000"/>
                    </a:schemeClr>
                  </a:solidFill>
                  <a:latin typeface="Consolas" panose="020B0609020204030204" pitchFamily="49" charset="0"/>
                </a:rPr>
                <a:t> x = 24;</a:t>
              </a:r>
            </a:p>
            <a:p>
              <a:r>
                <a:rPr lang="en-US" sz="1600" dirty="0">
                  <a:solidFill>
                    <a:schemeClr val="accent2">
                      <a:lumMod val="50000"/>
                    </a:schemeClr>
                  </a:solidFill>
                  <a:latin typeface="Consolas" panose="020B0609020204030204" pitchFamily="49" charset="0"/>
                </a:rPr>
                <a:t>   </a:t>
              </a:r>
              <a:r>
                <a:rPr lang="en-US" sz="1600" dirty="0" err="1">
                  <a:solidFill>
                    <a:schemeClr val="accent2">
                      <a:lumMod val="50000"/>
                    </a:schemeClr>
                  </a:solidFill>
                  <a:latin typeface="Consolas" panose="020B0609020204030204" pitchFamily="49" charset="0"/>
                </a:rPr>
                <a:t>ChangeIt</a:t>
              </a:r>
              <a:r>
                <a:rPr lang="en-US" sz="1600" dirty="0">
                  <a:solidFill>
                    <a:schemeClr val="accent2">
                      <a:lumMod val="50000"/>
                    </a:schemeClr>
                  </a:solidFill>
                  <a:latin typeface="Consolas" panose="020B0609020204030204" pitchFamily="49" charset="0"/>
                </a:rPr>
                <a:t>(ref x);</a:t>
              </a:r>
            </a:p>
            <a:p>
              <a:r>
                <a:rPr lang="en-US" sz="1600" dirty="0">
                  <a:solidFill>
                    <a:schemeClr val="accent2">
                      <a:lumMod val="50000"/>
                    </a:schemeClr>
                  </a:solidFill>
                  <a:latin typeface="Consolas" panose="020B0609020204030204" pitchFamily="49" charset="0"/>
                </a:rPr>
                <a:t>}</a:t>
              </a:r>
              <a:endParaRPr lang="en-US" sz="1600" dirty="0">
                <a:solidFill>
                  <a:schemeClr val="accent2">
                    <a:lumMod val="50000"/>
                  </a:schemeClr>
                </a:solidFill>
                <a:latin typeface="Consolas"/>
                <a:cs typeface="Consolas"/>
              </a:endParaRPr>
            </a:p>
          </p:txBody>
        </p:sp>
        <p:sp>
          <p:nvSpPr>
            <p:cNvPr id="9" name="Rectangle 8"/>
            <p:cNvSpPr/>
            <p:nvPr/>
          </p:nvSpPr>
          <p:spPr>
            <a:xfrm>
              <a:off x="5105400" y="901445"/>
              <a:ext cx="3505200" cy="1569660"/>
            </a:xfrm>
            <a:prstGeom prst="rect">
              <a:avLst/>
            </a:prstGeom>
          </p:spPr>
          <p:txBody>
            <a:bodyPr wrap="square">
              <a:spAutoFit/>
            </a:bodyPr>
            <a:lstStyle/>
            <a:p>
              <a:r>
                <a:rPr lang="it-IT" sz="1600" dirty="0" err="1">
                  <a:solidFill>
                    <a:schemeClr val="accent2">
                      <a:lumMod val="50000"/>
                    </a:schemeClr>
                  </a:solidFill>
                  <a:latin typeface="Consolas"/>
                  <a:cs typeface="Consolas"/>
                </a:rPr>
                <a:t>ChangeIt</a:t>
              </a:r>
              <a:r>
                <a:rPr lang="it-IT" sz="1600" dirty="0">
                  <a:solidFill>
                    <a:schemeClr val="accent2">
                      <a:lumMod val="50000"/>
                    </a:schemeClr>
                  </a:solidFill>
                  <a:latin typeface="Consolas"/>
                  <a:cs typeface="Consolas"/>
                </a:rPr>
                <a:t>:</a:t>
              </a:r>
            </a:p>
            <a:p>
              <a:r>
                <a:rPr lang="it-IT" sz="1600" dirty="0">
                  <a:solidFill>
                    <a:schemeClr val="accent2">
                      <a:lumMod val="50000"/>
                    </a:schemeClr>
                  </a:solidFill>
                  <a:latin typeface="Consolas"/>
                  <a:cs typeface="Consolas"/>
                </a:rPr>
                <a:t>IL_0000:  </a:t>
              </a:r>
              <a:r>
                <a:rPr lang="it-IT" sz="1600" dirty="0" err="1">
                  <a:solidFill>
                    <a:schemeClr val="accent2">
                      <a:lumMod val="50000"/>
                    </a:schemeClr>
                  </a:solidFill>
                  <a:latin typeface="Consolas"/>
                  <a:cs typeface="Consolas"/>
                </a:rPr>
                <a:t>nop</a:t>
              </a:r>
              <a:r>
                <a:rPr lang="it-IT" sz="1600" dirty="0">
                  <a:solidFill>
                    <a:schemeClr val="accent2">
                      <a:lumMod val="50000"/>
                    </a:schemeClr>
                  </a:solidFill>
                  <a:latin typeface="Consolas"/>
                  <a:cs typeface="Consolas"/>
                </a:rPr>
                <a:t>         </a:t>
              </a:r>
            </a:p>
            <a:p>
              <a:r>
                <a:rPr lang="it-IT" sz="1600" dirty="0">
                  <a:solidFill>
                    <a:schemeClr val="accent2">
                      <a:lumMod val="50000"/>
                    </a:schemeClr>
                  </a:solidFill>
                  <a:latin typeface="Consolas"/>
                  <a:cs typeface="Consolas"/>
                </a:rPr>
                <a:t>IL_0001:  ldarg.0     </a:t>
              </a:r>
            </a:p>
            <a:p>
              <a:r>
                <a:rPr lang="it-IT" sz="1600" dirty="0">
                  <a:solidFill>
                    <a:schemeClr val="accent2">
                      <a:lumMod val="50000"/>
                    </a:schemeClr>
                  </a:solidFill>
                  <a:latin typeface="Consolas"/>
                  <a:cs typeface="Consolas"/>
                </a:rPr>
                <a:t>IL_0002:  ldc.i4.s    2A </a:t>
              </a:r>
            </a:p>
            <a:p>
              <a:r>
                <a:rPr lang="it-IT" sz="1600" dirty="0">
                  <a:solidFill>
                    <a:schemeClr val="accent2">
                      <a:lumMod val="50000"/>
                    </a:schemeClr>
                  </a:solidFill>
                  <a:latin typeface="Consolas"/>
                  <a:cs typeface="Consolas"/>
                </a:rPr>
                <a:t>IL_0004:  stind.i4    </a:t>
              </a:r>
            </a:p>
            <a:p>
              <a:r>
                <a:rPr lang="it-IT" sz="1600" dirty="0">
                  <a:solidFill>
                    <a:schemeClr val="accent2">
                      <a:lumMod val="50000"/>
                    </a:schemeClr>
                  </a:solidFill>
                  <a:latin typeface="Consolas"/>
                  <a:cs typeface="Consolas"/>
                </a:rPr>
                <a:t>IL_0005:  </a:t>
              </a:r>
              <a:r>
                <a:rPr lang="it-IT" sz="1600" dirty="0" err="1">
                  <a:solidFill>
                    <a:schemeClr val="accent2">
                      <a:lumMod val="50000"/>
                    </a:schemeClr>
                  </a:solidFill>
                  <a:latin typeface="Consolas"/>
                  <a:cs typeface="Consolas"/>
                </a:rPr>
                <a:t>ret</a:t>
              </a:r>
              <a:r>
                <a:rPr lang="it-IT" sz="1600" dirty="0">
                  <a:solidFill>
                    <a:schemeClr val="accent2">
                      <a:lumMod val="50000"/>
                    </a:schemeClr>
                  </a:solidFill>
                  <a:latin typeface="Consolas"/>
                  <a:cs typeface="Consolas"/>
                </a:rPr>
                <a:t> </a:t>
              </a:r>
              <a:endParaRPr lang="en-US" sz="1600" dirty="0">
                <a:solidFill>
                  <a:schemeClr val="accent2">
                    <a:lumMod val="50000"/>
                  </a:schemeClr>
                </a:solidFill>
                <a:latin typeface="Consolas"/>
                <a:cs typeface="Consolas"/>
              </a:endParaRPr>
            </a:p>
          </p:txBody>
        </p:sp>
        <p:sp>
          <p:nvSpPr>
            <p:cNvPr id="10" name="Rectangle 9"/>
            <p:cNvSpPr/>
            <p:nvPr/>
          </p:nvSpPr>
          <p:spPr>
            <a:xfrm>
              <a:off x="5105400" y="2895600"/>
              <a:ext cx="3505200" cy="1846659"/>
            </a:xfrm>
            <a:prstGeom prst="rect">
              <a:avLst/>
            </a:prstGeom>
          </p:spPr>
          <p:txBody>
            <a:bodyPr wrap="square">
              <a:spAutoFit/>
            </a:bodyPr>
            <a:lstStyle/>
            <a:p>
              <a:r>
                <a:rPr lang="it-IT" sz="1600" dirty="0">
                  <a:solidFill>
                    <a:schemeClr val="accent2">
                      <a:lumMod val="50000"/>
                    </a:schemeClr>
                  </a:solidFill>
                  <a:latin typeface="Consolas"/>
                  <a:cs typeface="Consolas"/>
                </a:rPr>
                <a:t>IL_0000:  </a:t>
              </a:r>
              <a:r>
                <a:rPr lang="it-IT" sz="1600" dirty="0" err="1">
                  <a:solidFill>
                    <a:schemeClr val="accent2">
                      <a:lumMod val="50000"/>
                    </a:schemeClr>
                  </a:solidFill>
                  <a:latin typeface="Consolas"/>
                  <a:cs typeface="Consolas"/>
                </a:rPr>
                <a:t>nop</a:t>
              </a:r>
              <a:r>
                <a:rPr lang="it-IT" sz="1600" dirty="0">
                  <a:solidFill>
                    <a:schemeClr val="accent2">
                      <a:lumMod val="50000"/>
                    </a:schemeClr>
                  </a:solidFill>
                  <a:latin typeface="Consolas"/>
                  <a:cs typeface="Consolas"/>
                </a:rPr>
                <a:t>         </a:t>
              </a:r>
            </a:p>
            <a:p>
              <a:r>
                <a:rPr lang="it-IT" sz="1600" dirty="0">
                  <a:solidFill>
                    <a:schemeClr val="accent2">
                      <a:lumMod val="50000"/>
                    </a:schemeClr>
                  </a:solidFill>
                  <a:latin typeface="Consolas"/>
                  <a:cs typeface="Consolas"/>
                </a:rPr>
                <a:t>IL_0001:  ldc.i4.s    18 </a:t>
              </a:r>
            </a:p>
            <a:p>
              <a:r>
                <a:rPr lang="it-IT" sz="1600" dirty="0">
                  <a:solidFill>
                    <a:schemeClr val="accent2">
                      <a:lumMod val="50000"/>
                    </a:schemeClr>
                  </a:solidFill>
                  <a:latin typeface="Consolas"/>
                  <a:cs typeface="Consolas"/>
                </a:rPr>
                <a:t>IL_0003:  stloc.0     // x</a:t>
              </a:r>
            </a:p>
            <a:p>
              <a:r>
                <a:rPr lang="it-IT" sz="1600" dirty="0">
                  <a:solidFill>
                    <a:schemeClr val="accent2">
                      <a:lumMod val="50000"/>
                    </a:schemeClr>
                  </a:solidFill>
                  <a:latin typeface="Consolas"/>
                  <a:cs typeface="Consolas"/>
                </a:rPr>
                <a:t>IL_0004:  </a:t>
              </a:r>
              <a:r>
                <a:rPr lang="it-IT" sz="1600" dirty="0" err="1">
                  <a:solidFill>
                    <a:schemeClr val="accent2">
                      <a:lumMod val="50000"/>
                    </a:schemeClr>
                  </a:solidFill>
                  <a:latin typeface="Consolas"/>
                  <a:cs typeface="Consolas"/>
                </a:rPr>
                <a:t>ldloca.s</a:t>
              </a:r>
              <a:r>
                <a:rPr lang="it-IT" sz="1600" dirty="0">
                  <a:solidFill>
                    <a:schemeClr val="accent2">
                      <a:lumMod val="50000"/>
                    </a:schemeClr>
                  </a:solidFill>
                  <a:latin typeface="Consolas"/>
                  <a:cs typeface="Consolas"/>
                </a:rPr>
                <a:t>    00 // x</a:t>
              </a:r>
            </a:p>
            <a:p>
              <a:r>
                <a:rPr lang="it-IT" sz="1600" dirty="0">
                  <a:solidFill>
                    <a:schemeClr val="accent2">
                      <a:lumMod val="50000"/>
                    </a:schemeClr>
                  </a:solidFill>
                  <a:latin typeface="Consolas"/>
                  <a:cs typeface="Consolas"/>
                </a:rPr>
                <a:t>IL_0006:  </a:t>
              </a:r>
              <a:r>
                <a:rPr lang="it-IT" sz="1600" dirty="0" err="1">
                  <a:solidFill>
                    <a:schemeClr val="accent2">
                      <a:lumMod val="50000"/>
                    </a:schemeClr>
                  </a:solidFill>
                  <a:latin typeface="Consolas"/>
                  <a:cs typeface="Consolas"/>
                </a:rPr>
                <a:t>ChangeIt</a:t>
              </a:r>
              <a:endParaRPr lang="it-IT" sz="1600" dirty="0">
                <a:solidFill>
                  <a:schemeClr val="accent2">
                    <a:lumMod val="50000"/>
                  </a:schemeClr>
                </a:solidFill>
                <a:latin typeface="Consolas"/>
                <a:cs typeface="Consolas"/>
              </a:endParaRPr>
            </a:p>
            <a:p>
              <a:r>
                <a:rPr lang="it-IT" sz="1600" dirty="0">
                  <a:solidFill>
                    <a:schemeClr val="accent2">
                      <a:lumMod val="50000"/>
                    </a:schemeClr>
                  </a:solidFill>
                  <a:latin typeface="Consolas"/>
                  <a:cs typeface="Consolas"/>
                </a:rPr>
                <a:t>IL_000B:  </a:t>
              </a:r>
              <a:r>
                <a:rPr lang="it-IT" sz="1600" dirty="0" err="1">
                  <a:solidFill>
                    <a:schemeClr val="accent2">
                      <a:lumMod val="50000"/>
                    </a:schemeClr>
                  </a:solidFill>
                  <a:latin typeface="Consolas"/>
                  <a:cs typeface="Consolas"/>
                </a:rPr>
                <a:t>nopcall</a:t>
              </a:r>
              <a:r>
                <a:rPr lang="it-IT" sz="1600" dirty="0">
                  <a:solidFill>
                    <a:schemeClr val="accent2">
                      <a:lumMod val="50000"/>
                    </a:schemeClr>
                  </a:solidFill>
                  <a:latin typeface="Consolas"/>
                  <a:cs typeface="Consolas"/>
                </a:rPr>
                <a:t>         </a:t>
              </a:r>
            </a:p>
            <a:p>
              <a:r>
                <a:rPr lang="it-IT" sz="1600" dirty="0">
                  <a:solidFill>
                    <a:schemeClr val="accent2">
                      <a:lumMod val="50000"/>
                    </a:schemeClr>
                  </a:solidFill>
                  <a:latin typeface="Consolas"/>
                  <a:cs typeface="Consolas"/>
                </a:rPr>
                <a:t>IL_000C:  </a:t>
              </a:r>
              <a:r>
                <a:rPr lang="it-IT" sz="1600" dirty="0" err="1">
                  <a:solidFill>
                    <a:schemeClr val="accent2">
                      <a:lumMod val="50000"/>
                    </a:schemeClr>
                  </a:solidFill>
                  <a:latin typeface="Consolas"/>
                  <a:cs typeface="Consolas"/>
                </a:rPr>
                <a:t>ret</a:t>
              </a:r>
              <a:r>
                <a:rPr lang="it-IT" sz="1600" dirty="0">
                  <a:solidFill>
                    <a:schemeClr val="accent2">
                      <a:lumMod val="50000"/>
                    </a:schemeClr>
                  </a:solidFill>
                  <a:latin typeface="Consolas"/>
                  <a:cs typeface="Consolas"/>
                </a:rPr>
                <a:t> </a:t>
              </a:r>
              <a:endParaRPr lang="en-US" sz="1600" dirty="0">
                <a:solidFill>
                  <a:schemeClr val="accent2">
                    <a:lumMod val="50000"/>
                  </a:schemeClr>
                </a:solidFill>
                <a:latin typeface="Consolas"/>
                <a:cs typeface="Consolas"/>
              </a:endParaRPr>
            </a:p>
          </p:txBody>
        </p:sp>
        <p:cxnSp>
          <p:nvCxnSpPr>
            <p:cNvPr id="11" name="Straight Arrow Connector 10"/>
            <p:cNvCxnSpPr/>
            <p:nvPr/>
          </p:nvCxnSpPr>
          <p:spPr>
            <a:xfrm flipH="1" flipV="1">
              <a:off x="3276600" y="1737212"/>
              <a:ext cx="1844233" cy="4058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3745135" y="1367880"/>
              <a:ext cx="1375698" cy="369332"/>
            </a:xfrm>
            <a:prstGeom prst="rect">
              <a:avLst/>
            </a:prstGeom>
            <a:noFill/>
            <a:effectLst/>
          </p:spPr>
          <p:txBody>
            <a:bodyPr wrap="none" rtlCol="0">
              <a:spAutoFit/>
            </a:bodyPr>
            <a:lstStyle/>
            <a:p>
              <a:pPr algn="ctr"/>
              <a:r>
                <a:rPr lang="en-US" b="1" smtClean="0">
                  <a:solidFill>
                    <a:schemeClr val="accent2">
                      <a:lumMod val="50000"/>
                    </a:schemeClr>
                  </a:solidFill>
                  <a:latin typeface="Bradley Hand" charset="0"/>
                  <a:ea typeface="Bradley Hand" charset="0"/>
                  <a:cs typeface="Bradley Hand" charset="0"/>
                </a:rPr>
                <a:t>C# compiler</a:t>
              </a:r>
              <a:endParaRPr lang="en-US" b="1" dirty="0">
                <a:solidFill>
                  <a:schemeClr val="accent2">
                    <a:lumMod val="50000"/>
                  </a:schemeClr>
                </a:solidFill>
                <a:latin typeface="Bradley Hand" charset="0"/>
                <a:ea typeface="Bradley Hand" charset="0"/>
                <a:cs typeface="Bradley Hand" charset="0"/>
              </a:endParaRPr>
            </a:p>
          </p:txBody>
        </p:sp>
        <p:cxnSp>
          <p:nvCxnSpPr>
            <p:cNvPr id="20" name="Straight Arrow Connector 19"/>
            <p:cNvCxnSpPr/>
            <p:nvPr/>
          </p:nvCxnSpPr>
          <p:spPr>
            <a:xfrm flipH="1" flipV="1">
              <a:off x="3276600" y="3787274"/>
              <a:ext cx="1844233" cy="4058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3745135" y="3417942"/>
              <a:ext cx="1375698" cy="369332"/>
            </a:xfrm>
            <a:prstGeom prst="rect">
              <a:avLst/>
            </a:prstGeom>
            <a:noFill/>
            <a:effectLst/>
          </p:spPr>
          <p:txBody>
            <a:bodyPr wrap="none" rtlCol="0">
              <a:spAutoFit/>
            </a:bodyPr>
            <a:lstStyle/>
            <a:p>
              <a:pPr algn="ctr"/>
              <a:r>
                <a:rPr lang="en-US" b="1" smtClean="0">
                  <a:solidFill>
                    <a:schemeClr val="accent2">
                      <a:lumMod val="50000"/>
                    </a:schemeClr>
                  </a:solidFill>
                  <a:latin typeface="Bradley Hand" charset="0"/>
                  <a:ea typeface="Bradley Hand" charset="0"/>
                  <a:cs typeface="Bradley Hand" charset="0"/>
                </a:rPr>
                <a:t>C# compiler</a:t>
              </a:r>
              <a:endParaRPr lang="en-US" b="1" dirty="0">
                <a:solidFill>
                  <a:schemeClr val="accent2">
                    <a:lumMod val="50000"/>
                  </a:schemeClr>
                </a:solidFill>
                <a:latin typeface="Bradley Hand" charset="0"/>
                <a:ea typeface="Bradley Hand" charset="0"/>
                <a:cs typeface="Bradley Hand" charset="0"/>
              </a:endParaRPr>
            </a:p>
          </p:txBody>
        </p:sp>
      </p:grpSp>
    </p:spTree>
    <p:extLst>
      <p:ext uri="{BB962C8B-B14F-4D97-AF65-F5344CB8AC3E}">
        <p14:creationId xmlns:p14="http://schemas.microsoft.com/office/powerpoint/2010/main" val="105800735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Parameters</a:t>
            </a:r>
          </a:p>
        </p:txBody>
      </p:sp>
      <p:grpSp>
        <p:nvGrpSpPr>
          <p:cNvPr id="3" name="Группа 170"/>
          <p:cNvGrpSpPr/>
          <p:nvPr/>
        </p:nvGrpSpPr>
        <p:grpSpPr>
          <a:xfrm>
            <a:off x="0" y="762000"/>
            <a:ext cx="9004681" cy="5551262"/>
            <a:chOff x="-69987" y="773338"/>
            <a:chExt cx="9004681" cy="5551262"/>
          </a:xfrm>
        </p:grpSpPr>
        <p:cxnSp>
          <p:nvCxnSpPr>
            <p:cNvPr id="4" name="Прямая соединительная линия 5"/>
            <p:cNvCxnSpPr/>
            <p:nvPr/>
          </p:nvCxnSpPr>
          <p:spPr>
            <a:xfrm flipH="1">
              <a:off x="3109930" y="773338"/>
              <a:ext cx="14785" cy="5551262"/>
            </a:xfrm>
            <a:prstGeom prst="line">
              <a:avLst/>
            </a:prstGeom>
            <a:ln w="38100">
              <a:solidFill>
                <a:schemeClr val="accent2">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5" name="TextBox 4"/>
            <p:cNvSpPr txBox="1"/>
            <p:nvPr/>
          </p:nvSpPr>
          <p:spPr>
            <a:xfrm>
              <a:off x="1969839" y="5147846"/>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24</a:t>
              </a:r>
            </a:p>
          </p:txBody>
        </p:sp>
        <p:grpSp>
          <p:nvGrpSpPr>
            <p:cNvPr id="6" name="Группа 20"/>
            <p:cNvGrpSpPr/>
            <p:nvPr/>
          </p:nvGrpSpPr>
          <p:grpSpPr>
            <a:xfrm>
              <a:off x="1684357" y="1662630"/>
              <a:ext cx="982643" cy="3823770"/>
              <a:chOff x="322231" y="1363121"/>
              <a:chExt cx="1855793" cy="3823770"/>
            </a:xfrm>
          </p:grpSpPr>
          <p:cxnSp>
            <p:nvCxnSpPr>
              <p:cNvPr id="84" name="Straight Connector 6"/>
              <p:cNvCxnSpPr/>
              <p:nvPr/>
            </p:nvCxnSpPr>
            <p:spPr>
              <a:xfrm>
                <a:off x="322231" y="5186891"/>
                <a:ext cx="1812966"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85" name="Группа 64"/>
              <p:cNvGrpSpPr/>
              <p:nvPr/>
            </p:nvGrpSpPr>
            <p:grpSpPr>
              <a:xfrm>
                <a:off x="322231" y="1363121"/>
                <a:ext cx="1855793" cy="3823770"/>
                <a:chOff x="322231" y="1363121"/>
                <a:chExt cx="1855793" cy="3823770"/>
              </a:xfrm>
            </p:grpSpPr>
            <p:cxnSp>
              <p:nvCxnSpPr>
                <p:cNvPr id="86" name="Straight Connector 5"/>
                <p:cNvCxnSpPr/>
                <p:nvPr/>
              </p:nvCxnSpPr>
              <p:spPr>
                <a:xfrm flipH="1">
                  <a:off x="2135195" y="1363121"/>
                  <a:ext cx="42829" cy="382377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7"/>
                <p:cNvCxnSpPr/>
                <p:nvPr/>
              </p:nvCxnSpPr>
              <p:spPr>
                <a:xfrm>
                  <a:off x="322231" y="2963321"/>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88"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9" name="Straight Connector 39"/>
                <p:cNvCxnSpPr/>
                <p:nvPr/>
              </p:nvCxnSpPr>
              <p:spPr>
                <a:xfrm>
                  <a:off x="322231" y="4790452"/>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0" name="Straight Connector 5"/>
                <p:cNvCxnSpPr/>
                <p:nvPr/>
              </p:nvCxnSpPr>
              <p:spPr>
                <a:xfrm>
                  <a:off x="322231" y="1428591"/>
                  <a:ext cx="0" cy="37583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7" name="TextBox 6"/>
            <p:cNvSpPr txBox="1"/>
            <p:nvPr/>
          </p:nvSpPr>
          <p:spPr>
            <a:xfrm>
              <a:off x="3280925" y="5576412"/>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ldarg.0</a:t>
              </a:r>
              <a:endParaRPr lang="en-US" sz="1400" b="1" dirty="0">
                <a:solidFill>
                  <a:schemeClr val="accent2">
                    <a:lumMod val="50000"/>
                  </a:schemeClr>
                </a:solidFill>
                <a:latin typeface="Consolas"/>
                <a:cs typeface="Consolas"/>
              </a:endParaRPr>
            </a:p>
          </p:txBody>
        </p:sp>
        <p:sp>
          <p:nvSpPr>
            <p:cNvPr id="8" name="TextBox 7"/>
            <p:cNvSpPr txBox="1"/>
            <p:nvPr/>
          </p:nvSpPr>
          <p:spPr>
            <a:xfrm>
              <a:off x="4876256" y="5576412"/>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ldc.i4.s</a:t>
              </a:r>
              <a:endParaRPr lang="en-US" sz="1400" b="1" dirty="0">
                <a:solidFill>
                  <a:schemeClr val="accent2">
                    <a:lumMod val="50000"/>
                  </a:schemeClr>
                </a:solidFill>
                <a:latin typeface="Consolas"/>
                <a:cs typeface="Consolas"/>
              </a:endParaRPr>
            </a:p>
          </p:txBody>
        </p:sp>
        <p:sp>
          <p:nvSpPr>
            <p:cNvPr id="9" name="TextBox 8"/>
            <p:cNvSpPr txBox="1"/>
            <p:nvPr/>
          </p:nvSpPr>
          <p:spPr>
            <a:xfrm>
              <a:off x="-69987" y="3618624"/>
              <a:ext cx="1173928" cy="369332"/>
            </a:xfrm>
            <a:prstGeom prst="rect">
              <a:avLst/>
            </a:prstGeom>
            <a:noFill/>
          </p:spPr>
          <p:txBody>
            <a:bodyPr wrap="square" rtlCol="0">
              <a:spAutoFit/>
            </a:bodyPr>
            <a:lstStyle/>
            <a:p>
              <a:pPr algn="ctr"/>
              <a:r>
                <a:rPr lang="en-US" dirty="0">
                  <a:solidFill>
                    <a:schemeClr val="accent3">
                      <a:lumMod val="50000"/>
                    </a:schemeClr>
                  </a:solidFill>
                  <a:latin typeface="Bradley Hand" charset="0"/>
                  <a:ea typeface="Bradley Hand" charset="0"/>
                  <a:cs typeface="Bradley Hand" charset="0"/>
                </a:rPr>
                <a:t>Main</a:t>
              </a:r>
              <a:endParaRPr lang="en-US" sz="1600" dirty="0">
                <a:solidFill>
                  <a:schemeClr val="accent3">
                    <a:lumMod val="50000"/>
                  </a:schemeClr>
                </a:solidFill>
                <a:latin typeface="Bradley Hand" charset="0"/>
                <a:ea typeface="Bradley Hand" charset="0"/>
                <a:cs typeface="Bradley Hand" charset="0"/>
              </a:endParaRPr>
            </a:p>
          </p:txBody>
        </p:sp>
        <p:sp>
          <p:nvSpPr>
            <p:cNvPr id="10" name="TextBox 9"/>
            <p:cNvSpPr txBox="1"/>
            <p:nvPr/>
          </p:nvSpPr>
          <p:spPr>
            <a:xfrm>
              <a:off x="115770" y="1929447"/>
              <a:ext cx="1173928" cy="369332"/>
            </a:xfrm>
            <a:prstGeom prst="rect">
              <a:avLst/>
            </a:prstGeom>
            <a:noFill/>
          </p:spPr>
          <p:txBody>
            <a:bodyPr wrap="square" rtlCol="0">
              <a:spAutoFit/>
            </a:bodyPr>
            <a:lstStyle/>
            <a:p>
              <a:pPr algn="ctr"/>
              <a:r>
                <a:rPr lang="en-US" dirty="0" err="1">
                  <a:solidFill>
                    <a:schemeClr val="accent2">
                      <a:lumMod val="50000"/>
                    </a:schemeClr>
                  </a:solidFill>
                  <a:latin typeface="Bradley Hand" charset="0"/>
                  <a:ea typeface="Bradley Hand" charset="0"/>
                  <a:cs typeface="Bradley Hand" charset="0"/>
                </a:rPr>
                <a:t>ChangeIt</a:t>
              </a:r>
              <a:endParaRPr lang="en-US" sz="1600" dirty="0">
                <a:solidFill>
                  <a:schemeClr val="accent2">
                    <a:lumMod val="50000"/>
                  </a:schemeClr>
                </a:solidFill>
                <a:latin typeface="Bradley Hand" charset="0"/>
                <a:ea typeface="Bradley Hand" charset="0"/>
                <a:cs typeface="Bradley Hand" charset="0"/>
              </a:endParaRPr>
            </a:p>
          </p:txBody>
        </p:sp>
        <p:sp>
          <p:nvSpPr>
            <p:cNvPr id="11" name="TextBox 10"/>
            <p:cNvSpPr txBox="1"/>
            <p:nvPr/>
          </p:nvSpPr>
          <p:spPr>
            <a:xfrm>
              <a:off x="356391" y="872403"/>
              <a:ext cx="2655932" cy="369332"/>
            </a:xfrm>
            <a:prstGeom prst="rect">
              <a:avLst/>
            </a:prstGeom>
            <a:noFill/>
          </p:spPr>
          <p:txBody>
            <a:bodyPr wrap="square" rtlCol="0">
              <a:spAutoFit/>
            </a:bodyPr>
            <a:lstStyle/>
            <a:p>
              <a:pPr algn="ctr"/>
              <a:r>
                <a:rPr lang="en-US" dirty="0">
                  <a:solidFill>
                    <a:schemeClr val="accent2">
                      <a:lumMod val="50000"/>
                    </a:schemeClr>
                  </a:solidFill>
                  <a:latin typeface="Bradley Hand" charset="0"/>
                  <a:ea typeface="Bradley Hand" charset="0"/>
                  <a:cs typeface="Bradley Hand" charset="0"/>
                </a:rPr>
                <a:t>Setting Up the Call</a:t>
              </a:r>
            </a:p>
          </p:txBody>
        </p:sp>
        <p:sp>
          <p:nvSpPr>
            <p:cNvPr id="12" name="TextBox 11"/>
            <p:cNvSpPr txBox="1"/>
            <p:nvPr/>
          </p:nvSpPr>
          <p:spPr>
            <a:xfrm>
              <a:off x="4836507" y="862790"/>
              <a:ext cx="2655932" cy="369332"/>
            </a:xfrm>
            <a:prstGeom prst="rect">
              <a:avLst/>
            </a:prstGeom>
            <a:noFill/>
          </p:spPr>
          <p:txBody>
            <a:bodyPr wrap="square" rtlCol="0">
              <a:spAutoFit/>
            </a:bodyPr>
            <a:lstStyle/>
            <a:p>
              <a:pPr algn="ctr"/>
              <a:r>
                <a:rPr lang="en-US" dirty="0">
                  <a:solidFill>
                    <a:schemeClr val="accent2">
                      <a:lumMod val="50000"/>
                    </a:schemeClr>
                  </a:solidFill>
                  <a:latin typeface="Bradley Hand" charset="0"/>
                  <a:ea typeface="Bradley Hand" charset="0"/>
                  <a:cs typeface="Bradley Hand" charset="0"/>
                </a:rPr>
                <a:t>Execution of Method</a:t>
              </a:r>
            </a:p>
          </p:txBody>
        </p:sp>
        <p:sp>
          <p:nvSpPr>
            <p:cNvPr id="13" name="Прямоугольник 45"/>
            <p:cNvSpPr/>
            <p:nvPr/>
          </p:nvSpPr>
          <p:spPr>
            <a:xfrm>
              <a:off x="178610" y="3935393"/>
              <a:ext cx="1589937" cy="1631216"/>
            </a:xfrm>
            <a:prstGeom prst="rect">
              <a:avLst/>
            </a:prstGeom>
          </p:spPr>
          <p:txBody>
            <a:bodyPr wrap="square">
              <a:spAutoFit/>
            </a:bodyPr>
            <a:lstStyle/>
            <a:p>
              <a:r>
                <a:rPr lang="it-IT" sz="1400" dirty="0">
                  <a:solidFill>
                    <a:schemeClr val="accent2">
                      <a:lumMod val="50000"/>
                    </a:schemeClr>
                  </a:solidFill>
                  <a:latin typeface="Consolas"/>
                  <a:cs typeface="Consolas"/>
                </a:rPr>
                <a:t>nop         </a:t>
              </a:r>
            </a:p>
            <a:p>
              <a:r>
                <a:rPr lang="it-IT" sz="1400" dirty="0">
                  <a:solidFill>
                    <a:schemeClr val="accent2">
                      <a:lumMod val="50000"/>
                    </a:schemeClr>
                  </a:solidFill>
                  <a:latin typeface="Consolas"/>
                  <a:cs typeface="Consolas"/>
                </a:rPr>
                <a:t>ldc.i4.s  </a:t>
              </a:r>
            </a:p>
            <a:p>
              <a:r>
                <a:rPr lang="it-IT" sz="1400" dirty="0">
                  <a:solidFill>
                    <a:schemeClr val="accent2">
                      <a:lumMod val="50000"/>
                    </a:schemeClr>
                  </a:solidFill>
                  <a:latin typeface="Consolas"/>
                  <a:cs typeface="Consolas"/>
                </a:rPr>
                <a:t>stloc.0   </a:t>
              </a:r>
            </a:p>
            <a:p>
              <a:r>
                <a:rPr lang="it-IT" sz="1500" b="1" dirty="0">
                  <a:solidFill>
                    <a:schemeClr val="accent2">
                      <a:lumMod val="50000"/>
                    </a:schemeClr>
                  </a:solidFill>
                  <a:latin typeface="Consolas"/>
                  <a:cs typeface="Consolas"/>
                </a:rPr>
                <a:t>ldloca.s</a:t>
              </a:r>
              <a:r>
                <a:rPr lang="it-IT" sz="1500" dirty="0">
                  <a:solidFill>
                    <a:schemeClr val="accent2">
                      <a:lumMod val="50000"/>
                    </a:schemeClr>
                  </a:solidFill>
                  <a:latin typeface="Consolas"/>
                  <a:cs typeface="Consolas"/>
                </a:rPr>
                <a:t> </a:t>
              </a:r>
            </a:p>
            <a:p>
              <a:r>
                <a:rPr lang="it-IT" sz="1500" b="1" dirty="0">
                  <a:solidFill>
                    <a:schemeClr val="accent2">
                      <a:lumMod val="50000"/>
                    </a:schemeClr>
                  </a:solidFill>
                  <a:latin typeface="Consolas"/>
                  <a:cs typeface="Consolas"/>
                </a:rPr>
                <a:t>call ChangeIt</a:t>
              </a:r>
            </a:p>
            <a:p>
              <a:r>
                <a:rPr lang="it-IT" sz="1400" dirty="0">
                  <a:solidFill>
                    <a:schemeClr val="accent2">
                      <a:lumMod val="50000"/>
                    </a:schemeClr>
                  </a:solidFill>
                  <a:latin typeface="Consolas"/>
                  <a:cs typeface="Consolas"/>
                </a:rPr>
                <a:t>nop         </a:t>
              </a:r>
            </a:p>
            <a:p>
              <a:r>
                <a:rPr lang="it-IT" sz="1400" dirty="0">
                  <a:solidFill>
                    <a:schemeClr val="accent2">
                      <a:lumMod val="50000"/>
                    </a:schemeClr>
                  </a:solidFill>
                  <a:latin typeface="Consolas"/>
                  <a:cs typeface="Consolas"/>
                </a:rPr>
                <a:t>ret</a:t>
              </a:r>
              <a:endParaRPr lang="en-US" sz="1400" b="1" dirty="0">
                <a:solidFill>
                  <a:schemeClr val="accent2">
                    <a:lumMod val="50000"/>
                  </a:schemeClr>
                </a:solidFill>
                <a:latin typeface="Consolas"/>
                <a:cs typeface="Consolas"/>
              </a:endParaRPr>
            </a:p>
          </p:txBody>
        </p:sp>
        <p:sp>
          <p:nvSpPr>
            <p:cNvPr id="14" name="Прямоугольник 4"/>
            <p:cNvSpPr/>
            <p:nvPr/>
          </p:nvSpPr>
          <p:spPr>
            <a:xfrm>
              <a:off x="178610" y="2268003"/>
              <a:ext cx="1129233" cy="1215717"/>
            </a:xfrm>
            <a:prstGeom prst="rect">
              <a:avLst/>
            </a:prstGeom>
          </p:spPr>
          <p:txBody>
            <a:bodyPr wrap="square">
              <a:spAutoFit/>
            </a:bodyPr>
            <a:lstStyle/>
            <a:p>
              <a:r>
                <a:rPr lang="it-IT" sz="1400" dirty="0">
                  <a:solidFill>
                    <a:schemeClr val="accent2">
                      <a:lumMod val="50000"/>
                    </a:schemeClr>
                  </a:solidFill>
                  <a:latin typeface="Consolas"/>
                  <a:cs typeface="Consolas"/>
                </a:rPr>
                <a:t>nop         </a:t>
              </a:r>
            </a:p>
            <a:p>
              <a:r>
                <a:rPr lang="it-IT" sz="1500" b="1" dirty="0">
                  <a:solidFill>
                    <a:schemeClr val="accent2">
                      <a:lumMod val="50000"/>
                    </a:schemeClr>
                  </a:solidFill>
                  <a:latin typeface="Consolas"/>
                  <a:cs typeface="Consolas"/>
                </a:rPr>
                <a:t>ldarg.0     </a:t>
              </a:r>
            </a:p>
            <a:p>
              <a:r>
                <a:rPr lang="it-IT" sz="1500" b="1" dirty="0">
                  <a:solidFill>
                    <a:schemeClr val="accent2">
                      <a:lumMod val="50000"/>
                    </a:schemeClr>
                  </a:solidFill>
                  <a:latin typeface="Consolas"/>
                  <a:cs typeface="Consolas"/>
                </a:rPr>
                <a:t>ldc.i4.s </a:t>
              </a:r>
            </a:p>
            <a:p>
              <a:r>
                <a:rPr lang="it-IT" sz="1500" b="1" dirty="0">
                  <a:solidFill>
                    <a:schemeClr val="accent2">
                      <a:lumMod val="50000"/>
                    </a:schemeClr>
                  </a:solidFill>
                  <a:latin typeface="Consolas"/>
                  <a:cs typeface="Consolas"/>
                </a:rPr>
                <a:t>stind.i4</a:t>
              </a:r>
              <a:r>
                <a:rPr lang="it-IT" sz="1400" dirty="0">
                  <a:solidFill>
                    <a:schemeClr val="accent2">
                      <a:lumMod val="50000"/>
                    </a:schemeClr>
                  </a:solidFill>
                  <a:latin typeface="Consolas"/>
                  <a:cs typeface="Consolas"/>
                </a:rPr>
                <a:t>    </a:t>
              </a:r>
            </a:p>
            <a:p>
              <a:r>
                <a:rPr lang="it-IT" sz="1400" dirty="0">
                  <a:solidFill>
                    <a:schemeClr val="accent2">
                      <a:lumMod val="50000"/>
                    </a:schemeClr>
                  </a:solidFill>
                  <a:latin typeface="Consolas"/>
                  <a:cs typeface="Consolas"/>
                </a:rPr>
                <a:t>ret</a:t>
              </a:r>
              <a:endParaRPr lang="en-US" sz="1400" b="1" dirty="0">
                <a:solidFill>
                  <a:schemeClr val="accent2">
                    <a:lumMod val="50000"/>
                  </a:schemeClr>
                </a:solidFill>
                <a:latin typeface="Consolas" panose="020B0609020204030204" pitchFamily="49" charset="0"/>
                <a:cs typeface="Consolas" panose="020B0609020204030204" pitchFamily="49" charset="0"/>
              </a:endParaRPr>
            </a:p>
          </p:txBody>
        </p:sp>
        <p:sp>
          <p:nvSpPr>
            <p:cNvPr id="15" name="Овал 84"/>
            <p:cNvSpPr/>
            <p:nvPr/>
          </p:nvSpPr>
          <p:spPr>
            <a:xfrm>
              <a:off x="2078163" y="3377497"/>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Соединительная линия уступом 86"/>
            <p:cNvCxnSpPr>
              <a:stCxn id="86" idx="0"/>
            </p:cNvCxnSpPr>
            <p:nvPr/>
          </p:nvCxnSpPr>
          <p:spPr>
            <a:xfrm rot="16200000" flipH="1">
              <a:off x="1301537" y="4221355"/>
              <a:ext cx="1910684" cy="222969"/>
            </a:xfrm>
            <a:prstGeom prst="bentConnector4">
              <a:avLst>
                <a:gd name="adj1" fmla="val -11964"/>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1972715" y="3840897"/>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nvGrpSpPr>
            <p:cNvPr id="18" name="Группа 161"/>
            <p:cNvGrpSpPr/>
            <p:nvPr/>
          </p:nvGrpSpPr>
          <p:grpSpPr>
            <a:xfrm>
              <a:off x="3377740" y="1746359"/>
              <a:ext cx="998260" cy="3744530"/>
              <a:chOff x="3612754" y="1746359"/>
              <a:chExt cx="998260" cy="3744530"/>
            </a:xfrm>
          </p:grpSpPr>
          <p:sp>
            <p:nvSpPr>
              <p:cNvPr id="67" name="TextBox 66"/>
              <p:cNvSpPr txBox="1"/>
              <p:nvPr/>
            </p:nvSpPr>
            <p:spPr>
              <a:xfrm>
                <a:off x="3951364" y="3905431"/>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nvGrpSpPr>
              <p:cNvPr id="68" name="Группа 160"/>
              <p:cNvGrpSpPr/>
              <p:nvPr/>
            </p:nvGrpSpPr>
            <p:grpSpPr>
              <a:xfrm>
                <a:off x="3612754" y="1746359"/>
                <a:ext cx="998260" cy="3744530"/>
                <a:chOff x="3612754" y="1746359"/>
                <a:chExt cx="998260" cy="3744530"/>
              </a:xfrm>
            </p:grpSpPr>
            <p:cxnSp>
              <p:nvCxnSpPr>
                <p:cNvPr id="69" name="Straight Connector 38"/>
                <p:cNvCxnSpPr/>
                <p:nvPr/>
              </p:nvCxnSpPr>
              <p:spPr>
                <a:xfrm>
                  <a:off x="3637845" y="2904948"/>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70" name="Straight Connector 39"/>
                <p:cNvCxnSpPr/>
                <p:nvPr/>
              </p:nvCxnSpPr>
              <p:spPr>
                <a:xfrm>
                  <a:off x="3637845"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grpSp>
              <p:nvGrpSpPr>
                <p:cNvPr id="71" name="Группа 102"/>
                <p:cNvGrpSpPr/>
                <p:nvPr/>
              </p:nvGrpSpPr>
              <p:grpSpPr>
                <a:xfrm>
                  <a:off x="3612754" y="1746359"/>
                  <a:ext cx="998260" cy="3744530"/>
                  <a:chOff x="3612754" y="1746359"/>
                  <a:chExt cx="998260" cy="3744530"/>
                </a:xfrm>
              </p:grpSpPr>
              <p:grpSp>
                <p:nvGrpSpPr>
                  <p:cNvPr id="72" name="Группа 19"/>
                  <p:cNvGrpSpPr/>
                  <p:nvPr/>
                </p:nvGrpSpPr>
                <p:grpSpPr>
                  <a:xfrm>
                    <a:off x="3612754" y="1746359"/>
                    <a:ext cx="998260" cy="3744530"/>
                    <a:chOff x="274845" y="1428592"/>
                    <a:chExt cx="1885287" cy="3744530"/>
                  </a:xfrm>
                </p:grpSpPr>
                <p:cxnSp>
                  <p:nvCxnSpPr>
                    <p:cNvPr id="78"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9" name="Группа 71"/>
                    <p:cNvGrpSpPr/>
                    <p:nvPr/>
                  </p:nvGrpSpPr>
                  <p:grpSpPr>
                    <a:xfrm>
                      <a:off x="274845" y="1428592"/>
                      <a:ext cx="1885287" cy="3744530"/>
                      <a:chOff x="274845" y="1428592"/>
                      <a:chExt cx="1885287" cy="3744530"/>
                    </a:xfrm>
                  </p:grpSpPr>
                  <p:cxnSp>
                    <p:nvCxnSpPr>
                      <p:cNvPr id="80"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7"/>
                      <p:cNvCxnSpPr/>
                      <p:nvPr/>
                    </p:nvCxnSpPr>
                    <p:spPr>
                      <a:xfrm>
                        <a:off x="322231" y="2991754"/>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82"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3"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73" name="TextBox 72"/>
                  <p:cNvSpPr txBox="1"/>
                  <p:nvPr/>
                </p:nvSpPr>
                <p:spPr>
                  <a:xfrm>
                    <a:off x="3898360" y="5123191"/>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24</a:t>
                    </a:r>
                  </a:p>
                </p:txBody>
              </p:sp>
              <p:cxnSp>
                <p:nvCxnSpPr>
                  <p:cNvPr id="74" name="Соединительная линия уступом 92"/>
                  <p:cNvCxnSpPr/>
                  <p:nvPr/>
                </p:nvCxnSpPr>
                <p:spPr>
                  <a:xfrm rot="16200000" flipH="1">
                    <a:off x="3270399" y="4238903"/>
                    <a:ext cx="1910684" cy="222969"/>
                  </a:xfrm>
                  <a:prstGeom prst="bentConnector4">
                    <a:avLst>
                      <a:gd name="adj1" fmla="val -536"/>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75" name="Овал 94"/>
                  <p:cNvSpPr/>
                  <p:nvPr/>
                </p:nvSpPr>
                <p:spPr>
                  <a:xfrm>
                    <a:off x="4056536" y="3422382"/>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6" name="Соединительная линия уступом 96"/>
                  <p:cNvCxnSpPr/>
                  <p:nvPr/>
                </p:nvCxnSpPr>
                <p:spPr>
                  <a:xfrm rot="16200000" flipH="1">
                    <a:off x="3082331" y="4067353"/>
                    <a:ext cx="2259338" cy="190892"/>
                  </a:xfrm>
                  <a:prstGeom prst="bentConnector4">
                    <a:avLst>
                      <a:gd name="adj1" fmla="val 345"/>
                      <a:gd name="adj2" fmla="val 427089"/>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77" name="Овал 97"/>
                  <p:cNvSpPr/>
                  <p:nvPr/>
                </p:nvSpPr>
                <p:spPr>
                  <a:xfrm>
                    <a:off x="4058834" y="3060466"/>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sp>
          <p:nvSpPr>
            <p:cNvPr id="19" name="TextBox 18"/>
            <p:cNvSpPr txBox="1"/>
            <p:nvPr/>
          </p:nvSpPr>
          <p:spPr>
            <a:xfrm>
              <a:off x="6318511" y="5576411"/>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stind.i4</a:t>
              </a:r>
              <a:endParaRPr lang="en-US" sz="1400" b="1" dirty="0">
                <a:solidFill>
                  <a:schemeClr val="accent2">
                    <a:lumMod val="50000"/>
                  </a:schemeClr>
                </a:solidFill>
                <a:latin typeface="Consolas"/>
                <a:cs typeface="Consolas"/>
              </a:endParaRPr>
            </a:p>
          </p:txBody>
        </p:sp>
        <p:sp>
          <p:nvSpPr>
            <p:cNvPr id="20" name="TextBox 19"/>
            <p:cNvSpPr txBox="1"/>
            <p:nvPr/>
          </p:nvSpPr>
          <p:spPr>
            <a:xfrm>
              <a:off x="7760766" y="5576411"/>
              <a:ext cx="1173928" cy="307777"/>
            </a:xfrm>
            <a:prstGeom prst="rect">
              <a:avLst/>
            </a:prstGeom>
            <a:noFill/>
          </p:spPr>
          <p:txBody>
            <a:bodyPr wrap="square" rtlCol="0">
              <a:spAutoFit/>
            </a:bodyPr>
            <a:lstStyle/>
            <a:p>
              <a:pPr algn="ctr"/>
              <a:r>
                <a:rPr lang="it-IT" sz="1400" b="1" dirty="0">
                  <a:solidFill>
                    <a:schemeClr val="accent2">
                      <a:lumMod val="50000"/>
                    </a:schemeClr>
                  </a:solidFill>
                  <a:latin typeface="Consolas"/>
                  <a:cs typeface="Consolas"/>
                </a:rPr>
                <a:t>ret</a:t>
              </a:r>
              <a:endParaRPr lang="en-US" sz="1400" b="1" dirty="0">
                <a:solidFill>
                  <a:schemeClr val="accent2">
                    <a:lumMod val="50000"/>
                  </a:schemeClr>
                </a:solidFill>
                <a:latin typeface="Consolas"/>
                <a:cs typeface="Consolas"/>
              </a:endParaRPr>
            </a:p>
          </p:txBody>
        </p:sp>
        <p:grpSp>
          <p:nvGrpSpPr>
            <p:cNvPr id="21" name="Группа 163"/>
            <p:cNvGrpSpPr/>
            <p:nvPr/>
          </p:nvGrpSpPr>
          <p:grpSpPr>
            <a:xfrm>
              <a:off x="4912739" y="1746359"/>
              <a:ext cx="998260" cy="3744530"/>
              <a:chOff x="5156109" y="1734985"/>
              <a:chExt cx="998260" cy="3744530"/>
            </a:xfrm>
          </p:grpSpPr>
          <p:grpSp>
            <p:nvGrpSpPr>
              <p:cNvPr id="47" name="Группа 162"/>
              <p:cNvGrpSpPr/>
              <p:nvPr/>
            </p:nvGrpSpPr>
            <p:grpSpPr>
              <a:xfrm>
                <a:off x="5156109" y="1734985"/>
                <a:ext cx="998260" cy="3744530"/>
                <a:chOff x="5156109" y="1734985"/>
                <a:chExt cx="998260" cy="3744530"/>
              </a:xfrm>
            </p:grpSpPr>
            <p:grpSp>
              <p:nvGrpSpPr>
                <p:cNvPr id="49" name="Группа 118"/>
                <p:cNvGrpSpPr/>
                <p:nvPr/>
              </p:nvGrpSpPr>
              <p:grpSpPr>
                <a:xfrm>
                  <a:off x="5156109" y="1734985"/>
                  <a:ext cx="998260" cy="3744530"/>
                  <a:chOff x="5156109" y="1734985"/>
                  <a:chExt cx="998260" cy="3744530"/>
                </a:xfrm>
              </p:grpSpPr>
              <p:cxnSp>
                <p:nvCxnSpPr>
                  <p:cNvPr id="51" name="Straight Connector 38"/>
                  <p:cNvCxnSpPr/>
                  <p:nvPr/>
                </p:nvCxnSpPr>
                <p:spPr>
                  <a:xfrm>
                    <a:off x="5164784" y="2904948"/>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grpSp>
                <p:nvGrpSpPr>
                  <p:cNvPr id="52" name="Группа 103"/>
                  <p:cNvGrpSpPr/>
                  <p:nvPr/>
                </p:nvGrpSpPr>
                <p:grpSpPr>
                  <a:xfrm>
                    <a:off x="5156109" y="1734985"/>
                    <a:ext cx="998260" cy="3744530"/>
                    <a:chOff x="3612754" y="1746359"/>
                    <a:chExt cx="998260" cy="3744530"/>
                  </a:xfrm>
                </p:grpSpPr>
                <p:grpSp>
                  <p:nvGrpSpPr>
                    <p:cNvPr id="55" name="Группа 104"/>
                    <p:cNvGrpSpPr/>
                    <p:nvPr/>
                  </p:nvGrpSpPr>
                  <p:grpSpPr>
                    <a:xfrm>
                      <a:off x="3612754" y="1746359"/>
                      <a:ext cx="998260" cy="3744530"/>
                      <a:chOff x="274845" y="1428592"/>
                      <a:chExt cx="1885287" cy="3744530"/>
                    </a:xfrm>
                  </p:grpSpPr>
                  <p:cxnSp>
                    <p:nvCxnSpPr>
                      <p:cNvPr id="61"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62" name="Группа 111"/>
                      <p:cNvGrpSpPr/>
                      <p:nvPr/>
                    </p:nvGrpSpPr>
                    <p:grpSpPr>
                      <a:xfrm>
                        <a:off x="274845" y="1428592"/>
                        <a:ext cx="1885287" cy="3744530"/>
                        <a:chOff x="274845" y="1428592"/>
                        <a:chExt cx="1885287" cy="3744530"/>
                      </a:xfrm>
                    </p:grpSpPr>
                    <p:cxnSp>
                      <p:nvCxnSpPr>
                        <p:cNvPr id="63"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4" name="Straight Connector 7"/>
                        <p:cNvCxnSpPr/>
                        <p:nvPr/>
                      </p:nvCxnSpPr>
                      <p:spPr>
                        <a:xfrm>
                          <a:off x="322231" y="2991754"/>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65"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6"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56" name="TextBox 55"/>
                    <p:cNvSpPr txBox="1"/>
                    <p:nvPr/>
                  </p:nvSpPr>
                  <p:spPr>
                    <a:xfrm>
                      <a:off x="3898360" y="5123191"/>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24</a:t>
                      </a:r>
                    </a:p>
                  </p:txBody>
                </p:sp>
                <p:cxnSp>
                  <p:nvCxnSpPr>
                    <p:cNvPr id="57" name="Соединительная линия уступом 106"/>
                    <p:cNvCxnSpPr/>
                    <p:nvPr/>
                  </p:nvCxnSpPr>
                  <p:spPr>
                    <a:xfrm rot="16200000" flipH="1">
                      <a:off x="3270399" y="4238903"/>
                      <a:ext cx="1910684" cy="222969"/>
                    </a:xfrm>
                    <a:prstGeom prst="bentConnector4">
                      <a:avLst>
                        <a:gd name="adj1" fmla="val -536"/>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58" name="Овал 107"/>
                    <p:cNvSpPr/>
                    <p:nvPr/>
                  </p:nvSpPr>
                  <p:spPr>
                    <a:xfrm>
                      <a:off x="4056536" y="3422382"/>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9" name="Соединительная линия уступом 108"/>
                    <p:cNvCxnSpPr/>
                    <p:nvPr/>
                  </p:nvCxnSpPr>
                  <p:spPr>
                    <a:xfrm rot="16200000" flipH="1">
                      <a:off x="3082331" y="4067353"/>
                      <a:ext cx="2259338" cy="190892"/>
                    </a:xfrm>
                    <a:prstGeom prst="bentConnector4">
                      <a:avLst>
                        <a:gd name="adj1" fmla="val 345"/>
                        <a:gd name="adj2" fmla="val 427089"/>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60" name="Овал 109"/>
                    <p:cNvSpPr/>
                    <p:nvPr/>
                  </p:nvSpPr>
                  <p:spPr>
                    <a:xfrm>
                      <a:off x="4058834" y="3060466"/>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53" name="Straight Connector 38"/>
                  <p:cNvCxnSpPr/>
                  <p:nvPr/>
                </p:nvCxnSpPr>
                <p:spPr>
                  <a:xfrm>
                    <a:off x="5164784" y="2514600"/>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4" name="TextBox 53"/>
                  <p:cNvSpPr txBox="1"/>
                  <p:nvPr/>
                </p:nvSpPr>
                <p:spPr>
                  <a:xfrm>
                    <a:off x="5453670" y="2535304"/>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42</a:t>
                    </a:r>
                  </a:p>
                </p:txBody>
              </p:sp>
            </p:grpSp>
            <p:sp>
              <p:nvSpPr>
                <p:cNvPr id="50" name="TextBox 49"/>
                <p:cNvSpPr txBox="1"/>
                <p:nvPr/>
              </p:nvSpPr>
              <p:spPr>
                <a:xfrm>
                  <a:off x="5496525" y="3911352"/>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cxnSp>
            <p:nvCxnSpPr>
              <p:cNvPr id="48" name="Straight Connector 38"/>
              <p:cNvCxnSpPr/>
              <p:nvPr/>
            </p:nvCxnSpPr>
            <p:spPr>
              <a:xfrm>
                <a:off x="5181200"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22" name="Группа 167"/>
            <p:cNvGrpSpPr/>
            <p:nvPr/>
          </p:nvGrpSpPr>
          <p:grpSpPr>
            <a:xfrm>
              <a:off x="6423972" y="1746359"/>
              <a:ext cx="999782" cy="3744530"/>
              <a:chOff x="6697942" y="1734985"/>
              <a:chExt cx="999782" cy="3744530"/>
            </a:xfrm>
          </p:grpSpPr>
          <p:sp>
            <p:nvSpPr>
              <p:cNvPr id="33" name="TextBox 32"/>
              <p:cNvSpPr txBox="1"/>
              <p:nvPr/>
            </p:nvSpPr>
            <p:spPr>
              <a:xfrm>
                <a:off x="6998388" y="5118905"/>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42</a:t>
                </a:r>
              </a:p>
            </p:txBody>
          </p:sp>
          <p:grpSp>
            <p:nvGrpSpPr>
              <p:cNvPr id="34" name="Группа 166"/>
              <p:cNvGrpSpPr/>
              <p:nvPr/>
            </p:nvGrpSpPr>
            <p:grpSpPr>
              <a:xfrm>
                <a:off x="6697942" y="1734985"/>
                <a:ext cx="999782" cy="3744530"/>
                <a:chOff x="6697942" y="1734985"/>
                <a:chExt cx="999782" cy="3744530"/>
              </a:xfrm>
            </p:grpSpPr>
            <p:grpSp>
              <p:nvGrpSpPr>
                <p:cNvPr id="35" name="Группа 121"/>
                <p:cNvGrpSpPr/>
                <p:nvPr/>
              </p:nvGrpSpPr>
              <p:grpSpPr>
                <a:xfrm>
                  <a:off x="6699464" y="1734985"/>
                  <a:ext cx="998260" cy="3744530"/>
                  <a:chOff x="3612754" y="1746359"/>
                  <a:chExt cx="998260" cy="3744530"/>
                </a:xfrm>
              </p:grpSpPr>
              <p:grpSp>
                <p:nvGrpSpPr>
                  <p:cNvPr id="38" name="Группа 124"/>
                  <p:cNvGrpSpPr/>
                  <p:nvPr/>
                </p:nvGrpSpPr>
                <p:grpSpPr>
                  <a:xfrm>
                    <a:off x="3612754" y="1746359"/>
                    <a:ext cx="998260" cy="3744530"/>
                    <a:chOff x="274845" y="1428592"/>
                    <a:chExt cx="1885287" cy="3744530"/>
                  </a:xfrm>
                </p:grpSpPr>
                <p:cxnSp>
                  <p:nvCxnSpPr>
                    <p:cNvPr id="41"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42" name="Группа 131"/>
                    <p:cNvGrpSpPr/>
                    <p:nvPr/>
                  </p:nvGrpSpPr>
                  <p:grpSpPr>
                    <a:xfrm>
                      <a:off x="274845" y="1428592"/>
                      <a:ext cx="1885287" cy="3744530"/>
                      <a:chOff x="274845" y="1428592"/>
                      <a:chExt cx="1885287" cy="3744530"/>
                    </a:xfrm>
                  </p:grpSpPr>
                  <p:cxnSp>
                    <p:nvCxnSpPr>
                      <p:cNvPr id="43"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7"/>
                      <p:cNvCxnSpPr/>
                      <p:nvPr/>
                    </p:nvCxnSpPr>
                    <p:spPr>
                      <a:xfrm>
                        <a:off x="322231" y="2991754"/>
                        <a:ext cx="1837901" cy="0"/>
                      </a:xfrm>
                      <a:prstGeom prst="line">
                        <a:avLst/>
                      </a:prstGeom>
                      <a:ln w="57150" cmpd="sng">
                        <a:solidFill>
                          <a:schemeClr val="accent2">
                            <a:lumMod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45" name="Straight Connector 38"/>
                      <p:cNvCxnSpPr/>
                      <p:nvPr/>
                    </p:nvCxnSpPr>
                    <p:spPr>
                      <a:xfrm>
                        <a:off x="322231" y="3382370"/>
                        <a:ext cx="1837901"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6"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cxnSp>
                <p:nvCxnSpPr>
                  <p:cNvPr id="39" name="Соединительная линия уступом 126"/>
                  <p:cNvCxnSpPr/>
                  <p:nvPr/>
                </p:nvCxnSpPr>
                <p:spPr>
                  <a:xfrm rot="16200000" flipH="1">
                    <a:off x="3270399" y="4238903"/>
                    <a:ext cx="1910684" cy="222969"/>
                  </a:xfrm>
                  <a:prstGeom prst="bentConnector4">
                    <a:avLst>
                      <a:gd name="adj1" fmla="val -536"/>
                      <a:gd name="adj2" fmla="val 331064"/>
                    </a:avLst>
                  </a:prstGeom>
                  <a:ln w="38100">
                    <a:solidFill>
                      <a:schemeClr val="accent2">
                        <a:lumMod val="75000"/>
                      </a:schemeClr>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40" name="Овал 127"/>
                  <p:cNvSpPr/>
                  <p:nvPr/>
                </p:nvSpPr>
                <p:spPr>
                  <a:xfrm>
                    <a:off x="4056536" y="3422382"/>
                    <a:ext cx="134464" cy="159018"/>
                  </a:xfrm>
                  <a:prstGeom prst="ellipse">
                    <a:avLst/>
                  </a:prstGeom>
                  <a:solidFill>
                    <a:schemeClr val="accent2">
                      <a:lumMod val="50000"/>
                    </a:schemeClr>
                  </a:solid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36" name="Straight Connector 38"/>
                <p:cNvCxnSpPr/>
                <p:nvPr/>
              </p:nvCxnSpPr>
              <p:spPr>
                <a:xfrm>
                  <a:off x="6697942"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7008848" y="3888722"/>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grpSp>
        <p:grpSp>
          <p:nvGrpSpPr>
            <p:cNvPr id="23" name="Группа 168"/>
            <p:cNvGrpSpPr/>
            <p:nvPr/>
          </p:nvGrpSpPr>
          <p:grpSpPr>
            <a:xfrm>
              <a:off x="7842445" y="1724303"/>
              <a:ext cx="1011464" cy="3744530"/>
              <a:chOff x="8103211" y="1734985"/>
              <a:chExt cx="1011464" cy="3744530"/>
            </a:xfrm>
          </p:grpSpPr>
          <p:grpSp>
            <p:nvGrpSpPr>
              <p:cNvPr id="24" name="Группа 140"/>
              <p:cNvGrpSpPr/>
              <p:nvPr/>
            </p:nvGrpSpPr>
            <p:grpSpPr>
              <a:xfrm>
                <a:off x="8116415" y="1734985"/>
                <a:ext cx="998260" cy="3744530"/>
                <a:chOff x="3612754" y="1746359"/>
                <a:chExt cx="998260" cy="3744530"/>
              </a:xfrm>
            </p:grpSpPr>
            <p:grpSp>
              <p:nvGrpSpPr>
                <p:cNvPr id="27" name="Группа 143"/>
                <p:cNvGrpSpPr/>
                <p:nvPr/>
              </p:nvGrpSpPr>
              <p:grpSpPr>
                <a:xfrm>
                  <a:off x="3612754" y="1746359"/>
                  <a:ext cx="998260" cy="3744530"/>
                  <a:chOff x="274845" y="1428592"/>
                  <a:chExt cx="1885287" cy="3744530"/>
                </a:xfrm>
              </p:grpSpPr>
              <p:cxnSp>
                <p:nvCxnSpPr>
                  <p:cNvPr id="29" name="Straight Connector 6"/>
                  <p:cNvCxnSpPr/>
                  <p:nvPr/>
                </p:nvCxnSpPr>
                <p:spPr>
                  <a:xfrm>
                    <a:off x="274845" y="5173122"/>
                    <a:ext cx="1812964" cy="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30" name="Группа 150"/>
                  <p:cNvGrpSpPr/>
                  <p:nvPr/>
                </p:nvGrpSpPr>
                <p:grpSpPr>
                  <a:xfrm>
                    <a:off x="274845" y="1428592"/>
                    <a:ext cx="1885287" cy="3744530"/>
                    <a:chOff x="274845" y="1428592"/>
                    <a:chExt cx="1885287" cy="3744530"/>
                  </a:xfrm>
                </p:grpSpPr>
                <p:cxnSp>
                  <p:nvCxnSpPr>
                    <p:cNvPr id="31" name="Straight Connector 5"/>
                    <p:cNvCxnSpPr/>
                    <p:nvPr/>
                  </p:nvCxnSpPr>
                  <p:spPr>
                    <a:xfrm flipH="1">
                      <a:off x="2129129" y="1439322"/>
                      <a:ext cx="31003" cy="373380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5"/>
                    <p:cNvCxnSpPr/>
                    <p:nvPr/>
                  </p:nvCxnSpPr>
                  <p:spPr>
                    <a:xfrm flipH="1">
                      <a:off x="274845" y="1428592"/>
                      <a:ext cx="47386" cy="3744530"/>
                    </a:xfrm>
                    <a:prstGeom prst="line">
                      <a:avLst/>
                    </a:prstGeom>
                    <a:ln w="57150" cmpd="sng">
                      <a:solidFill>
                        <a:schemeClr val="accent2">
                          <a:lumMod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28" name="TextBox 27"/>
                <p:cNvSpPr txBox="1"/>
                <p:nvPr/>
              </p:nvSpPr>
              <p:spPr>
                <a:xfrm>
                  <a:off x="3898360" y="5123191"/>
                  <a:ext cx="409086" cy="338554"/>
                </a:xfrm>
                <a:prstGeom prst="rect">
                  <a:avLst/>
                </a:prstGeom>
                <a:noFill/>
              </p:spPr>
              <p:txBody>
                <a:bodyPr wrap="none" rtlCol="0">
                  <a:spAutoFit/>
                </a:bodyPr>
                <a:lstStyle/>
                <a:p>
                  <a:pPr algn="ctr"/>
                  <a:r>
                    <a:rPr lang="en-US" sz="1600" b="1" dirty="0">
                      <a:solidFill>
                        <a:schemeClr val="accent2">
                          <a:lumMod val="50000"/>
                        </a:schemeClr>
                      </a:solidFill>
                      <a:latin typeface="Consolas"/>
                      <a:cs typeface="Consolas"/>
                    </a:rPr>
                    <a:t>42</a:t>
                  </a:r>
                </a:p>
              </p:txBody>
            </p:sp>
          </p:grpSp>
          <p:cxnSp>
            <p:nvCxnSpPr>
              <p:cNvPr id="25" name="Straight Connector 38"/>
              <p:cNvCxnSpPr/>
              <p:nvPr/>
            </p:nvCxnSpPr>
            <p:spPr>
              <a:xfrm>
                <a:off x="8103211" y="5089961"/>
                <a:ext cx="973169" cy="0"/>
              </a:xfrm>
              <a:prstGeom prst="line">
                <a:avLst/>
              </a:prstGeom>
              <a:ln w="57150" cmpd="sng">
                <a:solidFill>
                  <a:schemeClr val="accent2">
                    <a:lumMod val="50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8426889" y="3871174"/>
                <a:ext cx="341195" cy="923330"/>
              </a:xfrm>
              <a:prstGeom prst="rect">
                <a:avLst/>
              </a:prstGeom>
              <a:noFill/>
            </p:spPr>
            <p:txBody>
              <a:bodyPr wrap="square" rtlCol="0">
                <a:spAutoFit/>
              </a:bodyPr>
              <a:lstStyle/>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a:p>
                <a:pPr algn="ctr"/>
                <a:r>
                  <a:rPr lang="en-US" b="1" dirty="0">
                    <a:solidFill>
                      <a:schemeClr val="accent2">
                        <a:lumMod val="50000"/>
                      </a:schemeClr>
                    </a:solidFill>
                    <a:latin typeface="Consolas"/>
                    <a:cs typeface="Consolas"/>
                  </a:rPr>
                  <a:t>.</a:t>
                </a:r>
              </a:p>
            </p:txBody>
          </p:sp>
        </p:grpSp>
      </p:grpSp>
    </p:spTree>
    <p:extLst>
      <p:ext uri="{BB962C8B-B14F-4D97-AF65-F5344CB8AC3E}">
        <p14:creationId xmlns:p14="http://schemas.microsoft.com/office/powerpoint/2010/main" val="14981729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a:t>
            </a:r>
            <a:endParaRPr lang="en-US" dirty="0"/>
          </a:p>
        </p:txBody>
      </p:sp>
      <p:grpSp>
        <p:nvGrpSpPr>
          <p:cNvPr id="7" name="Group 6"/>
          <p:cNvGrpSpPr/>
          <p:nvPr/>
        </p:nvGrpSpPr>
        <p:grpSpPr>
          <a:xfrm>
            <a:off x="154529" y="592329"/>
            <a:ext cx="8834942" cy="1846660"/>
            <a:chOff x="136202" y="3504255"/>
            <a:chExt cx="8834942" cy="1846660"/>
          </a:xfrm>
        </p:grpSpPr>
        <p:sp>
          <p:nvSpPr>
            <p:cNvPr id="11" name="Rectangle 10"/>
            <p:cNvSpPr/>
            <p:nvPr/>
          </p:nvSpPr>
          <p:spPr>
            <a:xfrm>
              <a:off x="172854" y="3504255"/>
              <a:ext cx="8798290" cy="369332"/>
            </a:xfrm>
            <a:prstGeom prst="rect">
              <a:avLst/>
            </a:prstGeom>
          </p:spPr>
          <p:txBody>
            <a:bodyPr wrap="square">
              <a:spAutoFit/>
            </a:bodyPr>
            <a:lstStyle/>
            <a:p>
              <a:r>
                <a:rPr lang="en-US" b="1" dirty="0">
                  <a:solidFill>
                    <a:schemeClr val="accent2">
                      <a:lumMod val="50000"/>
                    </a:schemeClr>
                  </a:solidFill>
                  <a:latin typeface="Calibri" charset="0"/>
                  <a:ea typeface="Calibri" charset="0"/>
                  <a:cs typeface="Calibri" charset="0"/>
                </a:rPr>
                <a:t>DON’T USE TOO </a:t>
              </a:r>
              <a:r>
                <a:rPr lang="en-US" b="1" dirty="0" smtClean="0">
                  <a:solidFill>
                    <a:schemeClr val="accent2">
                      <a:lumMod val="50000"/>
                    </a:schemeClr>
                  </a:solidFill>
                  <a:latin typeface="Calibri" charset="0"/>
                  <a:ea typeface="Calibri" charset="0"/>
                  <a:cs typeface="Calibri" charset="0"/>
                </a:rPr>
                <a:t>MUCH! </a:t>
              </a:r>
              <a:endParaRPr lang="en-US" dirty="0">
                <a:solidFill>
                  <a:schemeClr val="accent2">
                    <a:lumMod val="50000"/>
                  </a:schemeClr>
                </a:solidFill>
                <a:latin typeface="Calibri" charset="0"/>
                <a:ea typeface="Calibri" charset="0"/>
                <a:cs typeface="Calibri" charset="0"/>
              </a:endParaRPr>
            </a:p>
          </p:txBody>
        </p:sp>
        <p:sp>
          <p:nvSpPr>
            <p:cNvPr id="6" name="Rectangle 5"/>
            <p:cNvSpPr/>
            <p:nvPr/>
          </p:nvSpPr>
          <p:spPr>
            <a:xfrm>
              <a:off x="136202" y="3873587"/>
              <a:ext cx="8798289" cy="1477328"/>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Use of output parameters can seem tempting to return multiple results from a method but is rather sticky in the call site because a separate local variable must be declared upfront and the out keyword is required. When you start returning a lot of data, </a:t>
              </a:r>
              <a:r>
                <a:rPr lang="en-US" dirty="0" smtClean="0">
                  <a:solidFill>
                    <a:schemeClr val="accent2">
                      <a:lumMod val="50000"/>
                    </a:schemeClr>
                  </a:solidFill>
                  <a:latin typeface="Calibri" charset="0"/>
                  <a:ea typeface="Calibri" charset="0"/>
                  <a:cs typeface="Calibri" charset="0"/>
                </a:rPr>
                <a:t>consider </a:t>
              </a:r>
              <a:r>
                <a:rPr lang="en-US" dirty="0">
                  <a:solidFill>
                    <a:schemeClr val="accent2">
                      <a:lumMod val="50000"/>
                    </a:schemeClr>
                  </a:solidFill>
                  <a:latin typeface="Calibri" charset="0"/>
                  <a:ea typeface="Calibri" charset="0"/>
                  <a:cs typeface="Calibri" charset="0"/>
                </a:rPr>
                <a:t>wrapping it in some specialized return type. Also starting from .NET 4, you can use the </a:t>
              </a:r>
              <a:r>
                <a:rPr lang="en-US" dirty="0" err="1">
                  <a:solidFill>
                    <a:schemeClr val="accent2">
                      <a:lumMod val="50000"/>
                    </a:schemeClr>
                  </a:solidFill>
                  <a:latin typeface="Calibri" charset="0"/>
                  <a:ea typeface="Calibri" charset="0"/>
                  <a:cs typeface="Calibri" charset="0"/>
                </a:rPr>
                <a:t>System.Tuple</a:t>
              </a:r>
              <a:r>
                <a:rPr lang="en-US" dirty="0">
                  <a:solidFill>
                    <a:schemeClr val="accent2">
                      <a:lumMod val="50000"/>
                    </a:schemeClr>
                  </a:solidFill>
                  <a:latin typeface="Calibri" charset="0"/>
                  <a:ea typeface="Calibri" charset="0"/>
                  <a:cs typeface="Calibri" charset="0"/>
                </a:rPr>
                <a:t> generic types to package objects. </a:t>
              </a:r>
            </a:p>
          </p:txBody>
        </p:sp>
      </p:grpSp>
    </p:spTree>
    <p:extLst>
      <p:ext uri="{BB962C8B-B14F-4D97-AF65-F5344CB8AC3E}">
        <p14:creationId xmlns:p14="http://schemas.microsoft.com/office/powerpoint/2010/main" val="39200303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a:t>
            </a:r>
            <a:r>
              <a:rPr lang="en-US" dirty="0"/>
              <a:t>(C# 7) </a:t>
            </a:r>
          </a:p>
        </p:txBody>
      </p:sp>
      <p:grpSp>
        <p:nvGrpSpPr>
          <p:cNvPr id="18" name="Group 17"/>
          <p:cNvGrpSpPr/>
          <p:nvPr/>
        </p:nvGrpSpPr>
        <p:grpSpPr>
          <a:xfrm>
            <a:off x="152400" y="1066800"/>
            <a:ext cx="8972309" cy="2167591"/>
            <a:chOff x="152400" y="1066800"/>
            <a:chExt cx="8972309" cy="2167591"/>
          </a:xfrm>
        </p:grpSpPr>
        <p:sp>
          <p:nvSpPr>
            <p:cNvPr id="3" name="Rectangle 2"/>
            <p:cNvSpPr/>
            <p:nvPr/>
          </p:nvSpPr>
          <p:spPr>
            <a:xfrm>
              <a:off x="152400" y="1066800"/>
              <a:ext cx="4953000" cy="338554"/>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if (</a:t>
              </a:r>
              <a:r>
                <a:rPr lang="en-US" sz="1600" dirty="0" err="1">
                  <a:solidFill>
                    <a:schemeClr val="accent2">
                      <a:lumMod val="50000"/>
                    </a:schemeClr>
                  </a:solidFill>
                  <a:latin typeface="Consolas" charset="0"/>
                  <a:ea typeface="Consolas" charset="0"/>
                  <a:cs typeface="Consolas" charset="0"/>
                </a:rPr>
                <a:t>int.TryParse</a:t>
              </a:r>
              <a:r>
                <a:rPr lang="en-US" sz="1600" dirty="0">
                  <a:solidFill>
                    <a:schemeClr val="accent2">
                      <a:lumMod val="50000"/>
                    </a:schemeClr>
                  </a:solidFill>
                  <a:latin typeface="Consolas" charset="0"/>
                  <a:ea typeface="Consolas" charset="0"/>
                  <a:cs typeface="Consolas" charset="0"/>
                </a:rPr>
                <a:t> ("123", </a:t>
              </a:r>
              <a:r>
                <a:rPr lang="en-US" sz="1600" b="1" dirty="0">
                  <a:solidFill>
                    <a:schemeClr val="accent2">
                      <a:lumMod val="50000"/>
                    </a:schemeClr>
                  </a:solidFill>
                  <a:latin typeface="Consolas" charset="0"/>
                  <a:ea typeface="Consolas" charset="0"/>
                  <a:cs typeface="Consolas" charset="0"/>
                </a:rPr>
                <a:t>out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result</a:t>
              </a:r>
              <a:r>
                <a:rPr lang="en-US" sz="1600" dirty="0">
                  <a:solidFill>
                    <a:schemeClr val="accent2">
                      <a:lumMod val="50000"/>
                    </a:schemeClr>
                  </a:solidFill>
                  <a:latin typeface="Consolas" charset="0"/>
                  <a:ea typeface="Consolas" charset="0"/>
                  <a:cs typeface="Consolas" charset="0"/>
                </a:rPr>
                <a:t>)) </a:t>
              </a:r>
            </a:p>
          </p:txBody>
        </p:sp>
        <p:sp>
          <p:nvSpPr>
            <p:cNvPr id="4" name="Rectangle 3"/>
            <p:cNvSpPr/>
            <p:nvPr/>
          </p:nvSpPr>
          <p:spPr>
            <a:xfrm>
              <a:off x="5715000" y="1066800"/>
              <a:ext cx="3313728"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R</a:t>
              </a:r>
              <a:r>
                <a:rPr lang="en-US" dirty="0" smtClean="0">
                  <a:solidFill>
                    <a:schemeClr val="accent2">
                      <a:lumMod val="50000"/>
                    </a:schemeClr>
                  </a:solidFill>
                  <a:latin typeface="Bradley Hand" charset="0"/>
                  <a:ea typeface="Bradley Hand" charset="0"/>
                  <a:cs typeface="Bradley Hand" charset="0"/>
                </a:rPr>
                <a:t>esult </a:t>
              </a:r>
              <a:r>
                <a:rPr lang="en-US" dirty="0">
                  <a:solidFill>
                    <a:schemeClr val="accent2">
                      <a:lumMod val="50000"/>
                    </a:schemeClr>
                  </a:solidFill>
                  <a:latin typeface="Bradley Hand" charset="0"/>
                  <a:ea typeface="Bradley Hand" charset="0"/>
                  <a:cs typeface="Bradley Hand" charset="0"/>
                </a:rPr>
                <a:t>has been declared inline</a:t>
              </a:r>
            </a:p>
          </p:txBody>
        </p:sp>
        <p:cxnSp>
          <p:nvCxnSpPr>
            <p:cNvPr id="5" name="Straight Arrow Connector 4"/>
            <p:cNvCxnSpPr>
              <a:stCxn id="4" idx="1"/>
            </p:cNvCxnSpPr>
            <p:nvPr/>
          </p:nvCxnSpPr>
          <p:spPr>
            <a:xfrm flipH="1">
              <a:off x="4648200" y="1251466"/>
              <a:ext cx="1066800" cy="43934"/>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4262852" y="1733628"/>
              <a:ext cx="4800600" cy="369332"/>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newly introduced variable is still in scope</a:t>
              </a:r>
            </a:p>
          </p:txBody>
        </p:sp>
        <p:cxnSp>
          <p:nvCxnSpPr>
            <p:cNvPr id="9" name="Straight Arrow Connector 8"/>
            <p:cNvCxnSpPr>
              <a:stCxn id="8" idx="1"/>
            </p:cNvCxnSpPr>
            <p:nvPr/>
          </p:nvCxnSpPr>
          <p:spPr>
            <a:xfrm flipH="1" flipV="1">
              <a:off x="3124202" y="1845721"/>
              <a:ext cx="1138650" cy="72573"/>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152400" y="2259725"/>
              <a:ext cx="5562600" cy="338554"/>
            </a:xfrm>
            <a:prstGeom prst="rect">
              <a:avLst/>
            </a:prstGeom>
          </p:spPr>
          <p:txBody>
            <a:bodyPr wrap="square">
              <a:spAutoFit/>
            </a:bodyPr>
            <a:lstStyle/>
            <a:p>
              <a:r>
                <a:rPr lang="en-US" sz="1600" dirty="0" err="1">
                  <a:solidFill>
                    <a:schemeClr val="accent2">
                      <a:lumMod val="50000"/>
                    </a:schemeClr>
                  </a:solidFill>
                  <a:latin typeface="Consolas" charset="0"/>
                </a:rPr>
                <a:t>int.TryParse</a:t>
              </a:r>
              <a:r>
                <a:rPr lang="en-US" sz="1600" dirty="0">
                  <a:solidFill>
                    <a:schemeClr val="accent2">
                      <a:lumMod val="50000"/>
                    </a:schemeClr>
                  </a:solidFill>
                  <a:latin typeface="Consolas" charset="0"/>
                </a:rPr>
                <a:t> ("234", </a:t>
              </a:r>
              <a:r>
                <a:rPr lang="en-US" sz="1600" b="1" dirty="0">
                  <a:solidFill>
                    <a:schemeClr val="accent2">
                      <a:lumMod val="50000"/>
                    </a:schemeClr>
                  </a:solidFill>
                  <a:latin typeface="Consolas" charset="0"/>
                </a:rPr>
                <a:t>out </a:t>
              </a:r>
              <a:r>
                <a:rPr lang="en-US" sz="1600" b="1" dirty="0" err="1">
                  <a:solidFill>
                    <a:schemeClr val="accent2">
                      <a:lumMod val="50000"/>
                    </a:schemeClr>
                  </a:solidFill>
                  <a:latin typeface="Consolas" charset="0"/>
                </a:rPr>
                <a:t>var</a:t>
              </a:r>
              <a:r>
                <a:rPr lang="en-US" sz="1600" b="1" dirty="0">
                  <a:solidFill>
                    <a:schemeClr val="accent2">
                      <a:lumMod val="50000"/>
                    </a:schemeClr>
                  </a:solidFill>
                  <a:latin typeface="Consolas" charset="0"/>
                </a:rPr>
                <a:t> </a:t>
              </a:r>
              <a:r>
                <a:rPr lang="en-US" sz="1600" b="1" dirty="0" smtClean="0">
                  <a:solidFill>
                    <a:schemeClr val="accent2">
                      <a:lumMod val="50000"/>
                    </a:schemeClr>
                  </a:solidFill>
                  <a:latin typeface="Consolas" charset="0"/>
                </a:rPr>
                <a:t>result</a:t>
              </a:r>
              <a:r>
                <a:rPr lang="en-US" sz="1600" dirty="0" smtClean="0">
                  <a:solidFill>
                    <a:schemeClr val="accent2">
                      <a:lumMod val="50000"/>
                    </a:schemeClr>
                  </a:solidFill>
                  <a:latin typeface="Consolas" charset="0"/>
                </a:rPr>
                <a:t>);</a:t>
              </a:r>
              <a:endParaRPr lang="en-US" sz="1600" dirty="0">
                <a:solidFill>
                  <a:schemeClr val="accent2">
                    <a:lumMod val="50000"/>
                  </a:schemeClr>
                </a:solidFill>
              </a:endParaRPr>
            </a:p>
          </p:txBody>
        </p:sp>
        <p:sp>
          <p:nvSpPr>
            <p:cNvPr id="14" name="Rectangle 13"/>
            <p:cNvSpPr/>
            <p:nvPr/>
          </p:nvSpPr>
          <p:spPr>
            <a:xfrm>
              <a:off x="4324109" y="2865059"/>
              <a:ext cx="4800600" cy="369332"/>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Out parameters can be implicitly typed (</a:t>
              </a:r>
              <a:r>
                <a:rPr lang="en-US" dirty="0" err="1">
                  <a:solidFill>
                    <a:schemeClr val="accent2">
                      <a:lumMod val="50000"/>
                    </a:schemeClr>
                  </a:solidFill>
                  <a:latin typeface="Bradley Hand" charset="0"/>
                  <a:ea typeface="Bradley Hand" charset="0"/>
                  <a:cs typeface="Bradley Hand" charset="0"/>
                </a:rPr>
                <a:t>var</a:t>
              </a:r>
              <a:r>
                <a:rPr lang="en-US" dirty="0">
                  <a:solidFill>
                    <a:schemeClr val="accent2">
                      <a:lumMod val="50000"/>
                    </a:schemeClr>
                  </a:solidFill>
                  <a:latin typeface="Bradley Hand" charset="0"/>
                  <a:ea typeface="Bradley Hand" charset="0"/>
                  <a:cs typeface="Bradley Hand" charset="0"/>
                </a:rPr>
                <a:t>)</a:t>
              </a:r>
            </a:p>
          </p:txBody>
        </p:sp>
        <p:cxnSp>
          <p:nvCxnSpPr>
            <p:cNvPr id="15" name="Straight Arrow Connector 14"/>
            <p:cNvCxnSpPr/>
            <p:nvPr/>
          </p:nvCxnSpPr>
          <p:spPr>
            <a:xfrm flipH="1" flipV="1">
              <a:off x="3124203" y="2598280"/>
              <a:ext cx="1199906" cy="29022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20" name="Rectangle 19"/>
          <p:cNvSpPr/>
          <p:nvPr/>
        </p:nvSpPr>
        <p:spPr>
          <a:xfrm>
            <a:off x="152400" y="1630944"/>
            <a:ext cx="4953000" cy="338554"/>
          </a:xfrm>
          <a:prstGeom prst="rect">
            <a:avLst/>
          </a:prstGeom>
        </p:spPr>
        <p:txBody>
          <a:bodyPr wrap="square">
            <a:spAutoFit/>
          </a:bodyPr>
          <a:lstStyle/>
          <a:p>
            <a:r>
              <a:rPr lang="en-US" sz="1600" dirty="0" err="1" smtClean="0">
                <a:solidFill>
                  <a:schemeClr val="accent2">
                    <a:lumMod val="50000"/>
                  </a:schemeClr>
                </a:solidFill>
                <a:latin typeface="Consolas" charset="0"/>
                <a:ea typeface="Consolas" charset="0"/>
                <a:cs typeface="Consolas" charset="0"/>
              </a:rPr>
              <a:t>Console.WriteLine</a:t>
            </a:r>
            <a:r>
              <a:rPr lang="en-US" sz="1600" dirty="0" smtClean="0">
                <a:solidFill>
                  <a:schemeClr val="accent2">
                    <a:lumMod val="50000"/>
                  </a:schemeClr>
                </a:solidFill>
                <a:latin typeface="Consolas" charset="0"/>
                <a:ea typeface="Consolas" charset="0"/>
                <a:cs typeface="Consolas" charset="0"/>
              </a:rPr>
              <a:t>(</a:t>
            </a:r>
            <a:r>
              <a:rPr lang="en-US" sz="1600" b="1" dirty="0" smtClean="0">
                <a:solidFill>
                  <a:schemeClr val="accent2">
                    <a:lumMod val="50000"/>
                  </a:schemeClr>
                </a:solidFill>
                <a:latin typeface="Consolas" charset="0"/>
                <a:ea typeface="Consolas" charset="0"/>
                <a:cs typeface="Consolas" charset="0"/>
              </a:rPr>
              <a:t>result</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Tree>
    <p:extLst>
      <p:ext uri="{BB962C8B-B14F-4D97-AF65-F5344CB8AC3E}">
        <p14:creationId xmlns:p14="http://schemas.microsoft.com/office/powerpoint/2010/main" val="88574930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a:t>
            </a:r>
            <a:r>
              <a:rPr lang="en-US" dirty="0"/>
              <a:t>(C# 7) </a:t>
            </a:r>
          </a:p>
        </p:txBody>
      </p:sp>
      <p:grpSp>
        <p:nvGrpSpPr>
          <p:cNvPr id="24" name="Group 23"/>
          <p:cNvGrpSpPr/>
          <p:nvPr/>
        </p:nvGrpSpPr>
        <p:grpSpPr>
          <a:xfrm>
            <a:off x="190500" y="1143000"/>
            <a:ext cx="8763000" cy="4268186"/>
            <a:chOff x="253189" y="1560813"/>
            <a:chExt cx="8763000" cy="4268186"/>
          </a:xfrm>
        </p:grpSpPr>
        <p:sp>
          <p:nvSpPr>
            <p:cNvPr id="12" name="Rectangle 11"/>
            <p:cNvSpPr/>
            <p:nvPr/>
          </p:nvSpPr>
          <p:spPr>
            <a:xfrm>
              <a:off x="253189" y="1560813"/>
              <a:ext cx="8763000" cy="1815882"/>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void Foo (out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p1, out string p2, out </a:t>
              </a:r>
              <a:r>
                <a:rPr lang="en-US" sz="1600" dirty="0" err="1">
                  <a:solidFill>
                    <a:schemeClr val="accent2">
                      <a:lumMod val="50000"/>
                    </a:schemeClr>
                  </a:solidFill>
                  <a:latin typeface="Consolas" charset="0"/>
                  <a:ea typeface="Consolas" charset="0"/>
                  <a:cs typeface="Consolas" charset="0"/>
                </a:rPr>
                <a:t>bool</a:t>
              </a:r>
              <a:r>
                <a:rPr lang="en-US" sz="1600" dirty="0">
                  <a:solidFill>
                    <a:schemeClr val="accent2">
                      <a:lumMod val="50000"/>
                    </a:schemeClr>
                  </a:solidFill>
                  <a:latin typeface="Consolas" charset="0"/>
                  <a:ea typeface="Consolas" charset="0"/>
                  <a:cs typeface="Consolas" charset="0"/>
                </a:rPr>
                <a:t> p3, out char p4)</a:t>
              </a:r>
            </a:p>
            <a:p>
              <a:r>
                <a:rPr lang="en-US" sz="1600" dirty="0" smtClean="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p1 </a:t>
              </a:r>
              <a:r>
                <a:rPr lang="mr-IN" sz="1600" dirty="0">
                  <a:solidFill>
                    <a:schemeClr val="accent2">
                      <a:lumMod val="50000"/>
                    </a:schemeClr>
                  </a:solidFill>
                  <a:latin typeface="Consolas" charset="0"/>
                  <a:ea typeface="Consolas" charset="0"/>
                  <a:cs typeface="Consolas" charset="0"/>
                </a:rPr>
                <a:t>= 42;</a:t>
              </a:r>
            </a:p>
            <a:p>
              <a:r>
                <a:rPr lang="en-US" sz="1600" dirty="0" smtClean="0">
                  <a:solidFill>
                    <a:schemeClr val="accent2">
                      <a:lumMod val="50000"/>
                    </a:schemeClr>
                  </a:solidFill>
                  <a:latin typeface="Consolas" charset="0"/>
                  <a:ea typeface="Consolas" charset="0"/>
                  <a:cs typeface="Consolas" charset="0"/>
                </a:rPr>
                <a:t>     p2 </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fourty</a:t>
              </a:r>
              <a:r>
                <a:rPr lang="en-US" sz="1600" dirty="0">
                  <a:solidFill>
                    <a:schemeClr val="accent2">
                      <a:lumMod val="50000"/>
                    </a:schemeClr>
                  </a:solidFill>
                  <a:latin typeface="Consolas" charset="0"/>
                  <a:ea typeface="Consolas" charset="0"/>
                  <a:cs typeface="Consolas" charset="0"/>
                </a:rPr>
                <a:t> two";</a:t>
              </a:r>
            </a:p>
            <a:p>
              <a:r>
                <a:rPr lang="en-US" sz="1600" dirty="0" smtClean="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p3 </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true</a:t>
              </a:r>
              <a:r>
                <a:rPr lang="mr-IN" sz="1600" dirty="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p4 </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x</a:t>
              </a:r>
              <a:r>
                <a:rPr lang="mr-IN" sz="1600" dirty="0">
                  <a:solidFill>
                    <a:schemeClr val="accent2">
                      <a:lumMod val="50000"/>
                    </a:schemeClr>
                  </a:solidFill>
                  <a:latin typeface="Consolas" charset="0"/>
                  <a:ea typeface="Consolas" charset="0"/>
                  <a:cs typeface="Consolas" charset="0"/>
                </a:rPr>
                <a:t>';</a:t>
              </a:r>
            </a:p>
            <a:p>
              <a:r>
                <a:rPr lang="mr-IN" sz="1600" dirty="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
          <p:nvSpPr>
            <p:cNvPr id="6" name="Rectangle 5"/>
            <p:cNvSpPr/>
            <p:nvPr/>
          </p:nvSpPr>
          <p:spPr>
            <a:xfrm>
              <a:off x="253189" y="3766896"/>
              <a:ext cx="8763000" cy="2062103"/>
            </a:xfrm>
            <a:prstGeom prst="rect">
              <a:avLst/>
            </a:prstGeom>
          </p:spPr>
          <p:txBody>
            <a:bodyPr wrap="square">
              <a:spAutoFit/>
            </a:bodyPr>
            <a:lstStyle/>
            <a:p>
              <a:r>
                <a:rPr lang="en-US" sz="1600" dirty="0">
                  <a:solidFill>
                    <a:schemeClr val="accent2">
                      <a:lumMod val="50000"/>
                    </a:schemeClr>
                  </a:solidFill>
                  <a:latin typeface="Consolas" charset="0"/>
                </a:rPr>
                <a:t>string </a:t>
              </a:r>
              <a:r>
                <a:rPr lang="en-US" sz="1600" dirty="0" err="1">
                  <a:solidFill>
                    <a:schemeClr val="accent2">
                      <a:lumMod val="50000"/>
                    </a:schemeClr>
                  </a:solidFill>
                  <a:latin typeface="Consolas" charset="0"/>
                </a:rPr>
                <a:t>numberString</a:t>
              </a:r>
              <a:r>
                <a:rPr lang="en-US" sz="1600" dirty="0">
                  <a:solidFill>
                    <a:schemeClr val="accent2">
                      <a:lumMod val="50000"/>
                    </a:schemeClr>
                  </a:solidFill>
                  <a:latin typeface="Consolas" charset="0"/>
                </a:rPr>
                <a:t> = </a:t>
              </a:r>
              <a:r>
                <a:rPr lang="en-US" sz="1600" dirty="0" err="1">
                  <a:solidFill>
                    <a:schemeClr val="accent2">
                      <a:lumMod val="50000"/>
                    </a:schemeClr>
                  </a:solidFill>
                  <a:latin typeface="Consolas" charset="0"/>
                </a:rPr>
                <a:t>Util.ReadLine</a:t>
              </a:r>
              <a:r>
                <a:rPr lang="en-US" sz="1600" dirty="0">
                  <a:solidFill>
                    <a:schemeClr val="accent2">
                      <a:lumMod val="50000"/>
                    </a:schemeClr>
                  </a:solidFill>
                  <a:latin typeface="Consolas" charset="0"/>
                </a:rPr>
                <a:t> ("Enter a number");</a:t>
              </a:r>
            </a:p>
            <a:p>
              <a:r>
                <a:rPr lang="en-US" sz="1600" dirty="0">
                  <a:solidFill>
                    <a:schemeClr val="accent2">
                      <a:lumMod val="50000"/>
                    </a:schemeClr>
                  </a:solidFill>
                  <a:latin typeface="Consolas" charset="0"/>
                </a:rPr>
                <a:t>	</a:t>
              </a:r>
            </a:p>
            <a:p>
              <a:r>
                <a:rPr lang="en-US" sz="1600" dirty="0" smtClean="0">
                  <a:solidFill>
                    <a:schemeClr val="accent2">
                      <a:lumMod val="50000"/>
                    </a:schemeClr>
                  </a:solidFill>
                  <a:latin typeface="Consolas" charset="0"/>
                </a:rPr>
                <a:t>if </a:t>
              </a:r>
              <a:r>
                <a:rPr lang="en-US" sz="1600" dirty="0">
                  <a:solidFill>
                    <a:schemeClr val="accent2">
                      <a:lumMod val="50000"/>
                    </a:schemeClr>
                  </a:solidFill>
                  <a:latin typeface="Consolas" charset="0"/>
                </a:rPr>
                <a:t>(</a:t>
              </a:r>
              <a:r>
                <a:rPr lang="en-US" sz="1600" dirty="0" err="1">
                  <a:solidFill>
                    <a:schemeClr val="accent2">
                      <a:lumMod val="50000"/>
                    </a:schemeClr>
                  </a:solidFill>
                  <a:latin typeface="Consolas" charset="0"/>
                </a:rPr>
                <a:t>int.TryParse</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numberString</a:t>
              </a:r>
              <a:r>
                <a:rPr lang="en-US" sz="1600" dirty="0">
                  <a:solidFill>
                    <a:schemeClr val="accent2">
                      <a:lumMod val="50000"/>
                    </a:schemeClr>
                  </a:solidFill>
                  <a:latin typeface="Consolas" charset="0"/>
                </a:rPr>
                <a:t>, out </a:t>
              </a:r>
              <a:r>
                <a:rPr lang="en-US" sz="1600" dirty="0" smtClean="0">
                  <a:solidFill>
                    <a:schemeClr val="accent2">
                      <a:lumMod val="50000"/>
                    </a:schemeClr>
                  </a:solidFill>
                  <a:latin typeface="Consolas" charset="0"/>
                </a:rPr>
                <a:t>_))</a:t>
              </a:r>
              <a:endParaRPr lang="en-US" sz="1600" dirty="0">
                <a:solidFill>
                  <a:schemeClr val="accent2">
                    <a:lumMod val="50000"/>
                  </a:schemeClr>
                </a:solidFill>
                <a:latin typeface="Consolas" charset="0"/>
              </a:endParaRPr>
            </a:p>
            <a:p>
              <a:r>
                <a:rPr lang="en-US" sz="1600" dirty="0" smtClean="0">
                  <a:solidFill>
                    <a:schemeClr val="accent2">
                      <a:lumMod val="50000"/>
                    </a:schemeClr>
                  </a:solidFill>
                  <a:latin typeface="Consolas" charset="0"/>
                </a:rPr>
                <a:t>     </a:t>
              </a:r>
              <a:r>
                <a:rPr lang="en-US" sz="1600" dirty="0" err="1" smtClean="0">
                  <a:solidFill>
                    <a:schemeClr val="accent2">
                      <a:lumMod val="50000"/>
                    </a:schemeClr>
                  </a:solidFill>
                  <a:latin typeface="Consolas" charset="0"/>
                </a:rPr>
                <a:t>Console.WriteLine</a:t>
              </a:r>
              <a:r>
                <a:rPr lang="en-US" sz="1600" dirty="0" smtClean="0">
                  <a:solidFill>
                    <a:schemeClr val="accent2">
                      <a:lumMod val="50000"/>
                    </a:schemeClr>
                  </a:solidFill>
                  <a:latin typeface="Consolas" charset="0"/>
                </a:rPr>
                <a:t>("Valid number");</a:t>
              </a:r>
              <a:endParaRPr lang="en-US" sz="1600" dirty="0">
                <a:solidFill>
                  <a:schemeClr val="accent2">
                    <a:lumMod val="50000"/>
                  </a:schemeClr>
                </a:solidFill>
                <a:latin typeface="Consolas" charset="0"/>
              </a:endParaRPr>
            </a:p>
            <a:p>
              <a:r>
                <a:rPr lang="en-US" sz="1600" dirty="0" smtClean="0">
                  <a:solidFill>
                    <a:schemeClr val="accent2">
                      <a:lumMod val="50000"/>
                    </a:schemeClr>
                  </a:solidFill>
                  <a:latin typeface="Consolas" charset="0"/>
                </a:rPr>
                <a:t>else</a:t>
              </a:r>
              <a:endParaRPr lang="en-US" sz="1600" dirty="0">
                <a:solidFill>
                  <a:schemeClr val="accent2">
                    <a:lumMod val="50000"/>
                  </a:schemeClr>
                </a:solidFill>
                <a:latin typeface="Consolas" charset="0"/>
              </a:endParaRPr>
            </a:p>
            <a:p>
              <a:r>
                <a:rPr lang="en-US" sz="1600" dirty="0" smtClean="0">
                  <a:solidFill>
                    <a:schemeClr val="accent2">
                      <a:lumMod val="50000"/>
                    </a:schemeClr>
                  </a:solidFill>
                  <a:latin typeface="Consolas" charset="0"/>
                </a:rPr>
                <a:t>     </a:t>
              </a:r>
              <a:r>
                <a:rPr lang="en-US" sz="1600" dirty="0" err="1" smtClean="0">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a:t>
              </a:r>
              <a:r>
                <a:rPr lang="en-US" sz="1600" dirty="0">
                  <a:solidFill>
                    <a:schemeClr val="accent2">
                      <a:lumMod val="50000"/>
                    </a:schemeClr>
                  </a:solidFill>
                  <a:latin typeface="Consolas" charset="0"/>
                </a:rPr>
                <a:t>Invalid </a:t>
              </a:r>
              <a:r>
                <a:rPr lang="en-US" sz="1600" dirty="0" smtClean="0">
                  <a:solidFill>
                    <a:schemeClr val="accent2">
                      <a:lumMod val="50000"/>
                    </a:schemeClr>
                  </a:solidFill>
                  <a:latin typeface="Consolas" charset="0"/>
                </a:rPr>
                <a:t>number");</a:t>
              </a:r>
              <a:endParaRPr lang="en-US" sz="1600" dirty="0">
                <a:solidFill>
                  <a:schemeClr val="accent2">
                    <a:lumMod val="50000"/>
                  </a:schemeClr>
                </a:solidFill>
                <a:latin typeface="Consolas" charset="0"/>
              </a:endParaRPr>
            </a:p>
            <a:p>
              <a:endParaRPr lang="en-US" sz="1600" dirty="0" smtClean="0">
                <a:solidFill>
                  <a:schemeClr val="accent2">
                    <a:lumMod val="50000"/>
                  </a:schemeClr>
                </a:solidFill>
                <a:latin typeface="Consolas" charset="0"/>
              </a:endParaRPr>
            </a:p>
            <a:p>
              <a:r>
                <a:rPr lang="en-US" sz="1600" dirty="0" smtClean="0">
                  <a:solidFill>
                    <a:schemeClr val="accent2">
                      <a:lumMod val="50000"/>
                    </a:schemeClr>
                  </a:solidFill>
                  <a:latin typeface="Consolas" charset="0"/>
                </a:rPr>
                <a:t>Foo </a:t>
              </a:r>
              <a:r>
                <a:rPr lang="en-US" sz="1600" dirty="0">
                  <a:solidFill>
                    <a:schemeClr val="accent2">
                      <a:lumMod val="50000"/>
                    </a:schemeClr>
                  </a:solidFill>
                  <a:latin typeface="Consolas" charset="0"/>
                </a:rPr>
                <a:t>(out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interesting, out _, out _, out _);</a:t>
              </a:r>
              <a:endParaRPr lang="en-US" sz="1600" dirty="0">
                <a:solidFill>
                  <a:schemeClr val="accent2">
                    <a:lumMod val="50000"/>
                  </a:schemeClr>
                </a:solidFill>
              </a:endParaRPr>
            </a:p>
          </p:txBody>
        </p:sp>
        <p:sp>
          <p:nvSpPr>
            <p:cNvPr id="16" name="Rectangle 15"/>
            <p:cNvSpPr/>
            <p:nvPr/>
          </p:nvSpPr>
          <p:spPr>
            <a:xfrm>
              <a:off x="6580200" y="4082892"/>
              <a:ext cx="2412840"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Discard out argument</a:t>
              </a:r>
            </a:p>
          </p:txBody>
        </p:sp>
        <p:cxnSp>
          <p:nvCxnSpPr>
            <p:cNvPr id="18" name="Straight Arrow Connector 17"/>
            <p:cNvCxnSpPr>
              <a:stCxn id="19" idx="2"/>
            </p:cNvCxnSpPr>
            <p:nvPr/>
          </p:nvCxnSpPr>
          <p:spPr>
            <a:xfrm flipH="1">
              <a:off x="5562600" y="5283221"/>
              <a:ext cx="1642152" cy="35557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5416463" y="4636890"/>
              <a:ext cx="3576577"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You can use the underscore multiple times in a single method</a:t>
              </a:r>
            </a:p>
          </p:txBody>
        </p:sp>
        <p:cxnSp>
          <p:nvCxnSpPr>
            <p:cNvPr id="20" name="Straight Arrow Connector 19"/>
            <p:cNvCxnSpPr>
              <a:stCxn id="16" idx="1"/>
            </p:cNvCxnSpPr>
            <p:nvPr/>
          </p:nvCxnSpPr>
          <p:spPr>
            <a:xfrm flipH="1">
              <a:off x="4733571" y="4267558"/>
              <a:ext cx="1846629" cy="18466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045168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vs Tuple (C</a:t>
            </a:r>
            <a:r>
              <a:rPr lang="en-US" dirty="0"/>
              <a:t># 7) </a:t>
            </a:r>
          </a:p>
        </p:txBody>
      </p:sp>
      <p:grpSp>
        <p:nvGrpSpPr>
          <p:cNvPr id="41" name="Group 40"/>
          <p:cNvGrpSpPr/>
          <p:nvPr/>
        </p:nvGrpSpPr>
        <p:grpSpPr>
          <a:xfrm>
            <a:off x="190500" y="914400"/>
            <a:ext cx="8763000" cy="4574765"/>
            <a:chOff x="203773" y="685800"/>
            <a:chExt cx="8763000" cy="4574765"/>
          </a:xfrm>
        </p:grpSpPr>
        <p:grpSp>
          <p:nvGrpSpPr>
            <p:cNvPr id="24" name="Group 23"/>
            <p:cNvGrpSpPr/>
            <p:nvPr/>
          </p:nvGrpSpPr>
          <p:grpSpPr>
            <a:xfrm>
              <a:off x="203773" y="685800"/>
              <a:ext cx="8763000" cy="3046988"/>
              <a:chOff x="253189" y="1560813"/>
              <a:chExt cx="8763000" cy="3046988"/>
            </a:xfrm>
          </p:grpSpPr>
          <p:sp>
            <p:nvSpPr>
              <p:cNvPr id="12" name="Rectangle 11"/>
              <p:cNvSpPr/>
              <p:nvPr/>
            </p:nvSpPr>
            <p:spPr>
              <a:xfrm>
                <a:off x="253189" y="1560813"/>
                <a:ext cx="8763000" cy="3046988"/>
              </a:xfrm>
              <a:prstGeom prst="rect">
                <a:avLst/>
              </a:prstGeom>
            </p:spPr>
            <p:txBody>
              <a:bodyPr wrap="square">
                <a:spAutoFit/>
              </a:bodyPr>
              <a:lstStyle/>
              <a:p>
                <a:pPr>
                  <a:lnSpc>
                    <a:spcPct val="200000"/>
                  </a:lnSpc>
                </a:pPr>
                <a:r>
                  <a:rPr lang="en-US" sz="1600" b="1" dirty="0">
                    <a:solidFill>
                      <a:schemeClr val="accent2">
                        <a:lumMod val="50000"/>
                      </a:schemeClr>
                    </a:solidFill>
                    <a:latin typeface="Consolas" charset="0"/>
                    <a:ea typeface="Consolas" charset="0"/>
                    <a:cs typeface="Consolas" charset="0"/>
                  </a:rPr>
                  <a:t>Tuple&lt;string,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&gt; </a:t>
                </a:r>
                <a:r>
                  <a:rPr lang="en-US" sz="1600" dirty="0" err="1" smtClean="0">
                    <a:solidFill>
                      <a:schemeClr val="accent2">
                        <a:lumMod val="50000"/>
                      </a:schemeClr>
                    </a:solidFill>
                    <a:latin typeface="Consolas" charset="0"/>
                    <a:ea typeface="Consolas" charset="0"/>
                    <a:cs typeface="Consolas" charset="0"/>
                  </a:rPr>
                  <a:t>tupleBefore</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 new Tuple&lt;string,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&gt;("three", 3</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err="1">
                    <a:solidFill>
                      <a:schemeClr val="accent2">
                        <a:lumMod val="50000"/>
                      </a:schemeClr>
                    </a:solidFill>
                    <a:latin typeface="Consolas" charset="0"/>
                    <a:ea typeface="Consolas" charset="0"/>
                    <a:cs typeface="Consolas" charset="0"/>
                  </a:rPr>
                  <a:t>var</a:t>
                </a:r>
                <a:r>
                  <a:rPr lang="en-US" sz="1600" dirty="0">
                    <a:solidFill>
                      <a:schemeClr val="accent2">
                        <a:lumMod val="50000"/>
                      </a:schemeClr>
                    </a:solidFill>
                    <a:latin typeface="Consolas" charset="0"/>
                    <a:ea typeface="Consolas" charset="0"/>
                    <a:cs typeface="Consolas" charset="0"/>
                  </a:rPr>
                  <a:t> tuple = </a:t>
                </a:r>
                <a:r>
                  <a:rPr lang="en-US" sz="1600" b="1" dirty="0">
                    <a:solidFill>
                      <a:schemeClr val="accent2">
                        <a:lumMod val="50000"/>
                      </a:schemeClr>
                    </a:solidFill>
                    <a:latin typeface="Consolas" charset="0"/>
                    <a:ea typeface="Consolas" charset="0"/>
                    <a:cs typeface="Consolas" charset="0"/>
                  </a:rPr>
                  <a:t>("three", 3)</a:t>
                </a:r>
                <a:r>
                  <a:rPr lang="en-US" sz="1600" dirty="0">
                    <a:solidFill>
                      <a:schemeClr val="accent2">
                        <a:lumMod val="50000"/>
                      </a:schemeClr>
                    </a:solidFill>
                    <a:latin typeface="Consolas" charset="0"/>
                    <a:ea typeface="Consolas" charset="0"/>
                    <a:cs typeface="Consolas" charset="0"/>
                  </a:rPr>
                  <a:t>;</a:t>
                </a:r>
              </a:p>
              <a:p>
                <a:pPr>
                  <a:lnSpc>
                    <a:spcPct val="200000"/>
                  </a:lnSpc>
                </a:pPr>
                <a:r>
                  <a:rPr lang="en-US" sz="1600" b="1" dirty="0" smtClean="0">
                    <a:solidFill>
                      <a:schemeClr val="accent2">
                        <a:lumMod val="50000"/>
                      </a:schemeClr>
                    </a:solidFill>
                    <a:latin typeface="Consolas" charset="0"/>
                    <a:ea typeface="Consolas" charset="0"/>
                    <a:cs typeface="Consolas" charset="0"/>
                  </a:rPr>
                  <a:t>(</a:t>
                </a:r>
                <a:r>
                  <a:rPr lang="en-US" sz="1600" b="1" dirty="0">
                    <a:solidFill>
                      <a:schemeClr val="accent2">
                        <a:lumMod val="50000"/>
                      </a:schemeClr>
                    </a:solidFill>
                    <a:latin typeface="Consolas" charset="0"/>
                    <a:ea typeface="Consolas" charset="0"/>
                    <a:cs typeface="Consolas" charset="0"/>
                  </a:rPr>
                  <a:t>string,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tuple2 = tuple;</a:t>
                </a:r>
              </a:p>
              <a:p>
                <a:pPr>
                  <a:lnSpc>
                    <a:spcPct val="200000"/>
                  </a:lnSpc>
                </a:pPr>
                <a:r>
                  <a:rPr lang="en-US" sz="1600" dirty="0" err="1" smtClean="0">
                    <a:solidFill>
                      <a:schemeClr val="accent2">
                        <a:lumMod val="50000"/>
                      </a:schemeClr>
                    </a:solidFill>
                    <a:latin typeface="Consolas" charset="0"/>
                    <a:ea typeface="Consolas" charset="0"/>
                    <a:cs typeface="Consolas" charset="0"/>
                  </a:rPr>
                  <a:t>var</a:t>
                </a:r>
                <a:r>
                  <a:rPr lang="en-US" sz="1600" dirty="0" smtClean="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namedTuple</a:t>
                </a:r>
                <a:r>
                  <a:rPr lang="en-US" sz="1600" dirty="0">
                    <a:solidFill>
                      <a:schemeClr val="accent2">
                        <a:lumMod val="50000"/>
                      </a:schemeClr>
                    </a:solidFill>
                    <a:latin typeface="Consolas" charset="0"/>
                    <a:ea typeface="Consolas" charset="0"/>
                    <a:cs typeface="Consolas" charset="0"/>
                  </a:rPr>
                  <a:t> = (</a:t>
                </a:r>
                <a:r>
                  <a:rPr lang="en-US" sz="1600" b="1" dirty="0" err="1">
                    <a:solidFill>
                      <a:schemeClr val="accent2">
                        <a:lumMod val="50000"/>
                      </a:schemeClr>
                    </a:solidFill>
                    <a:latin typeface="Consolas" charset="0"/>
                    <a:ea typeface="Consolas" charset="0"/>
                    <a:cs typeface="Consolas" charset="0"/>
                  </a:rPr>
                  <a:t>word:"three</a:t>
                </a:r>
                <a:r>
                  <a:rPr lang="en-US" sz="1600" b="1" dirty="0">
                    <a:solidFill>
                      <a:schemeClr val="accent2">
                        <a:lumMod val="50000"/>
                      </a:schemeClr>
                    </a:solidFill>
                    <a:latin typeface="Consolas" charset="0"/>
                    <a:ea typeface="Consolas" charset="0"/>
                    <a:cs typeface="Consolas" charset="0"/>
                  </a:rPr>
                  <a:t>", number:3</a:t>
                </a:r>
                <a:r>
                  <a:rPr lang="en-US" sz="1600" dirty="0">
                    <a:solidFill>
                      <a:schemeClr val="accent2">
                        <a:lumMod val="50000"/>
                      </a:schemeClr>
                    </a:solidFill>
                    <a:latin typeface="Consolas" charset="0"/>
                    <a:ea typeface="Consolas" charset="0"/>
                    <a:cs typeface="Consolas" charset="0"/>
                  </a:rPr>
                  <a:t>);</a:t>
                </a:r>
              </a:p>
              <a:p>
                <a:pPr>
                  <a:lnSpc>
                    <a:spcPct val="200000"/>
                  </a:lnSpc>
                </a:pPr>
                <a:r>
                  <a:rPr lang="en-US" sz="1600" dirty="0" err="1" smtClean="0">
                    <a:solidFill>
                      <a:schemeClr val="accent2">
                        <a:lumMod val="50000"/>
                      </a:schemeClr>
                    </a:solidFill>
                    <a:latin typeface="Consolas" charset="0"/>
                  </a:rPr>
                  <a:t>Console.WriteLine</a:t>
                </a:r>
                <a:r>
                  <a:rPr lang="en-US" sz="1600" dirty="0" smtClean="0">
                    <a:solidFill>
                      <a:schemeClr val="accent2">
                        <a:lumMod val="50000"/>
                      </a:schemeClr>
                    </a:solidFill>
                    <a:latin typeface="Consolas" charset="0"/>
                  </a:rPr>
                  <a:t>(</a:t>
                </a:r>
                <a:r>
                  <a:rPr lang="en-US" sz="1600" b="1" dirty="0" err="1" smtClean="0">
                    <a:solidFill>
                      <a:schemeClr val="accent2">
                        <a:lumMod val="50000"/>
                      </a:schemeClr>
                    </a:solidFill>
                    <a:latin typeface="Consolas" charset="0"/>
                    <a:ea typeface="Consolas" charset="0"/>
                    <a:cs typeface="Consolas" charset="0"/>
                  </a:rPr>
                  <a:t>namedTuple.number</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err="1" smtClean="0">
                    <a:solidFill>
                      <a:schemeClr val="accent2">
                        <a:lumMod val="50000"/>
                      </a:schemeClr>
                    </a:solidFill>
                    <a:latin typeface="Consolas" charset="0"/>
                  </a:rPr>
                  <a:t>Console.WriteLine</a:t>
                </a:r>
                <a:r>
                  <a:rPr lang="en-US" sz="1600" dirty="0" smtClean="0">
                    <a:solidFill>
                      <a:schemeClr val="accent2">
                        <a:lumMod val="50000"/>
                      </a:schemeClr>
                    </a:solidFill>
                    <a:latin typeface="Consolas" charset="0"/>
                  </a:rPr>
                  <a:t>(</a:t>
                </a:r>
                <a:r>
                  <a:rPr lang="en-US" sz="1600" b="1" dirty="0" err="1" smtClean="0">
                    <a:solidFill>
                      <a:schemeClr val="accent2">
                        <a:lumMod val="50000"/>
                      </a:schemeClr>
                    </a:solidFill>
                    <a:latin typeface="Consolas" charset="0"/>
                    <a:ea typeface="Consolas" charset="0"/>
                    <a:cs typeface="Consolas" charset="0"/>
                  </a:rPr>
                  <a:t>namedTuple.word</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
            <p:nvSpPr>
              <p:cNvPr id="16" name="Rectangle 15"/>
              <p:cNvSpPr/>
              <p:nvPr/>
            </p:nvSpPr>
            <p:spPr>
              <a:xfrm>
                <a:off x="6402973" y="2239880"/>
                <a:ext cx="2613216" cy="369332"/>
              </a:xfrm>
              <a:prstGeom prst="rect">
                <a:avLst/>
              </a:prstGeom>
            </p:spPr>
            <p:txBody>
              <a:bodyPr wrap="none">
                <a:spAutoFit/>
              </a:bodyPr>
              <a:lstStyle/>
              <a:p>
                <a:r>
                  <a:rPr lang="en-US" dirty="0" smtClean="0">
                    <a:solidFill>
                      <a:schemeClr val="accent2">
                        <a:lumMod val="50000"/>
                      </a:schemeClr>
                    </a:solidFill>
                    <a:latin typeface="Bradley Hand" charset="0"/>
                    <a:ea typeface="Bradley Hand" charset="0"/>
                    <a:cs typeface="Bradley Hand" charset="0"/>
                  </a:rPr>
                  <a:t>Can create </a:t>
                </a:r>
                <a:r>
                  <a:rPr lang="en-US" dirty="0">
                    <a:solidFill>
                      <a:schemeClr val="accent2">
                        <a:lumMod val="50000"/>
                      </a:schemeClr>
                    </a:solidFill>
                    <a:latin typeface="Bradley Hand" charset="0"/>
                    <a:ea typeface="Bradley Hand" charset="0"/>
                    <a:cs typeface="Bradley Hand" charset="0"/>
                  </a:rPr>
                  <a:t>tuples easily</a:t>
                </a:r>
              </a:p>
            </p:txBody>
          </p:sp>
          <p:cxnSp>
            <p:nvCxnSpPr>
              <p:cNvPr id="18" name="Straight Arrow Connector 17"/>
              <p:cNvCxnSpPr/>
              <p:nvPr/>
            </p:nvCxnSpPr>
            <p:spPr>
              <a:xfrm flipH="1">
                <a:off x="3554616" y="2856213"/>
                <a:ext cx="2874400" cy="762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6429016" y="2716187"/>
                <a:ext cx="2362200" cy="369332"/>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With explicit typing</a:t>
                </a:r>
              </a:p>
            </p:txBody>
          </p:sp>
          <p:cxnSp>
            <p:nvCxnSpPr>
              <p:cNvPr id="20" name="Straight Arrow Connector 19"/>
              <p:cNvCxnSpPr>
                <a:stCxn id="16" idx="1"/>
              </p:cNvCxnSpPr>
              <p:nvPr/>
            </p:nvCxnSpPr>
            <p:spPr>
              <a:xfrm flipH="1" flipV="1">
                <a:off x="3173616" y="2399013"/>
                <a:ext cx="3229357" cy="25533"/>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
          <p:nvSpPr>
            <p:cNvPr id="15" name="Rectangle 14"/>
            <p:cNvSpPr/>
            <p:nvPr/>
          </p:nvSpPr>
          <p:spPr>
            <a:xfrm>
              <a:off x="6668128" y="2531714"/>
              <a:ext cx="1984073" cy="646331"/>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We can even name the fields</a:t>
              </a:r>
            </a:p>
          </p:txBody>
        </p:sp>
        <p:cxnSp>
          <p:nvCxnSpPr>
            <p:cNvPr id="17" name="Straight Arrow Connector 16"/>
            <p:cNvCxnSpPr/>
            <p:nvPr/>
          </p:nvCxnSpPr>
          <p:spPr>
            <a:xfrm flipH="1" flipV="1">
              <a:off x="4038600" y="2642173"/>
              <a:ext cx="2629529" cy="212706"/>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38" name="Rectangle 37"/>
            <p:cNvSpPr/>
            <p:nvPr/>
          </p:nvSpPr>
          <p:spPr>
            <a:xfrm>
              <a:off x="5334000" y="3783237"/>
              <a:ext cx="3632773" cy="1477328"/>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Named tuples are compiled the same </a:t>
              </a:r>
              <a:r>
                <a:rPr lang="en-US" dirty="0" smtClean="0">
                  <a:solidFill>
                    <a:schemeClr val="accent2">
                      <a:lumMod val="50000"/>
                    </a:schemeClr>
                  </a:solidFill>
                  <a:latin typeface="Bradley Hand" charset="0"/>
                  <a:ea typeface="Bradley Hand" charset="0"/>
                  <a:cs typeface="Bradley Hand" charset="0"/>
                </a:rPr>
                <a:t>underneath (</a:t>
              </a:r>
              <a:r>
                <a:rPr lang="en-US" dirty="0">
                  <a:solidFill>
                    <a:schemeClr val="accent2">
                      <a:lumMod val="50000"/>
                    </a:schemeClr>
                  </a:solidFill>
                  <a:latin typeface="Bradley Hand" charset="0"/>
                  <a:ea typeface="Bradley Hand" charset="0"/>
                  <a:cs typeface="Bradley Hand" charset="0"/>
                </a:rPr>
                <a:t>Item1</a:t>
              </a:r>
              <a:r>
                <a:rPr lang="en-US" dirty="0" smtClean="0">
                  <a:solidFill>
                    <a:schemeClr val="accent2">
                      <a:lumMod val="50000"/>
                    </a:schemeClr>
                  </a:solidFill>
                  <a:latin typeface="Bradley Hand" charset="0"/>
                  <a:ea typeface="Bradley Hand" charset="0"/>
                  <a:cs typeface="Bradley Hand" charset="0"/>
                </a:rPr>
                <a:t>, Item2)</a:t>
              </a:r>
            </a:p>
            <a:p>
              <a:pPr algn="just"/>
              <a:endParaRPr lang="en-US" dirty="0">
                <a:solidFill>
                  <a:schemeClr val="accent2">
                    <a:lumMod val="50000"/>
                  </a:schemeClr>
                </a:solidFill>
                <a:latin typeface="Bradley Hand" charset="0"/>
                <a:ea typeface="Bradley Hand" charset="0"/>
                <a:cs typeface="Bradley Hand" charset="0"/>
              </a:endParaRPr>
            </a:p>
            <a:p>
              <a:pPr algn="just"/>
              <a:r>
                <a:rPr lang="en-US" dirty="0">
                  <a:solidFill>
                    <a:schemeClr val="accent2">
                      <a:lumMod val="50000"/>
                    </a:schemeClr>
                  </a:solidFill>
                  <a:latin typeface="Bradley Hand" charset="0"/>
                  <a:ea typeface="Bradley Hand" charset="0"/>
                  <a:cs typeface="Bradley Hand" charset="0"/>
                </a:rPr>
                <a:t>But with compiler trickery, we can refer to the names in source code</a:t>
              </a:r>
            </a:p>
          </p:txBody>
        </p:sp>
        <p:cxnSp>
          <p:nvCxnSpPr>
            <p:cNvPr id="39" name="Straight Arrow Connector 38"/>
            <p:cNvCxnSpPr/>
            <p:nvPr/>
          </p:nvCxnSpPr>
          <p:spPr>
            <a:xfrm flipH="1" flipV="1">
              <a:off x="4114800" y="3178046"/>
              <a:ext cx="3035586" cy="60519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797232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Methods modifiers</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629291446"/>
              </p:ext>
            </p:extLst>
          </p:nvPr>
        </p:nvGraphicFramePr>
        <p:xfrm>
          <a:off x="228600" y="990600"/>
          <a:ext cx="8592728" cy="3886200"/>
        </p:xfrm>
        <a:graphic>
          <a:graphicData uri="http://schemas.openxmlformats.org/drawingml/2006/table">
            <a:tbl>
              <a:tblPr bandRow="1">
                <a:tableStyleId>{C083E6E3-FA7D-4D7B-A595-EF9225AFEA82}</a:tableStyleId>
              </a:tblPr>
              <a:tblGrid>
                <a:gridCol w="3048000">
                  <a:extLst>
                    <a:ext uri="{9D8B030D-6E8A-4147-A177-3AD203B41FA5}">
                      <a16:colId xmlns:a16="http://schemas.microsoft.com/office/drawing/2014/main" xmlns="" val="20000"/>
                    </a:ext>
                  </a:extLst>
                </a:gridCol>
                <a:gridCol w="5544728">
                  <a:extLst>
                    <a:ext uri="{9D8B030D-6E8A-4147-A177-3AD203B41FA5}">
                      <a16:colId xmlns:a16="http://schemas.microsoft.com/office/drawing/2014/main" xmlns="" val="20001"/>
                    </a:ext>
                  </a:extLst>
                </a:gridCol>
              </a:tblGrid>
              <a:tr h="609600">
                <a:tc>
                  <a:txBody>
                    <a:bodyPr/>
                    <a:lstStyle/>
                    <a:p>
                      <a:pPr algn="l"/>
                      <a:r>
                        <a:rPr lang="en-US" sz="1800" dirty="0" smtClean="0">
                          <a:latin typeface="Calibri" charset="0"/>
                          <a:ea typeface="Calibri" charset="0"/>
                          <a:cs typeface="Calibri" charset="0"/>
                        </a:rPr>
                        <a:t>Static modifier</a:t>
                      </a:r>
                      <a:endParaRPr lang="en-US" sz="1800" b="1" dirty="0">
                        <a:solidFill>
                          <a:schemeClr val="bg1"/>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static</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a16="http://schemas.microsoft.com/office/drawing/2014/main" xmlns="" val="10000"/>
                  </a:ext>
                </a:extLst>
              </a:tr>
              <a:tr h="609600">
                <a:tc>
                  <a:txBody>
                    <a:bodyPr/>
                    <a:lstStyle/>
                    <a:p>
                      <a:pPr algn="l"/>
                      <a:r>
                        <a:rPr lang="en-US" sz="1800" baseline="0" dirty="0" smtClean="0">
                          <a:latin typeface="Calibri" charset="0"/>
                          <a:ea typeface="Calibri" charset="0"/>
                          <a:cs typeface="Calibri" charset="0"/>
                        </a:rPr>
                        <a:t>Access modifier</a:t>
                      </a:r>
                      <a:endParaRPr lang="en-US" sz="1800" b="1" dirty="0">
                        <a:solidFill>
                          <a:schemeClr val="accent2">
                            <a:lumMod val="50000"/>
                          </a:schemeClr>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public internal</a:t>
                      </a:r>
                      <a:r>
                        <a:rPr lang="en-US" sz="1600" baseline="0" dirty="0">
                          <a:latin typeface="Consolas" charset="0"/>
                          <a:ea typeface="Consolas" charset="0"/>
                          <a:cs typeface="Consolas" charset="0"/>
                        </a:rPr>
                        <a:t> private protected</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a16="http://schemas.microsoft.com/office/drawing/2014/main" xmlns="" val="10001"/>
                  </a:ext>
                </a:extLst>
              </a:tr>
              <a:tr h="609600">
                <a:tc>
                  <a:txBody>
                    <a:bodyPr/>
                    <a:lstStyle/>
                    <a:p>
                      <a:pPr algn="l"/>
                      <a:r>
                        <a:rPr lang="en-US" sz="1800" baseline="0" dirty="0" smtClean="0">
                          <a:latin typeface="Calibri" charset="0"/>
                          <a:ea typeface="Calibri" charset="0"/>
                          <a:cs typeface="Calibri" charset="0"/>
                        </a:rPr>
                        <a:t>Inheritance modifier</a:t>
                      </a:r>
                      <a:endParaRPr lang="en-US" sz="1800" b="1" dirty="0">
                        <a:solidFill>
                          <a:schemeClr val="bg1"/>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new</a:t>
                      </a:r>
                      <a:r>
                        <a:rPr lang="en-US" sz="1600" baseline="0" dirty="0">
                          <a:latin typeface="Consolas" charset="0"/>
                          <a:ea typeface="Consolas" charset="0"/>
                          <a:cs typeface="Consolas" charset="0"/>
                        </a:rPr>
                        <a:t> virtual abstract override sealed</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a16="http://schemas.microsoft.com/office/drawing/2014/main" xmlns="" val="10002"/>
                  </a:ext>
                </a:extLst>
              </a:tr>
              <a:tr h="685800">
                <a:tc>
                  <a:txBody>
                    <a:bodyPr/>
                    <a:lstStyle/>
                    <a:p>
                      <a:pPr marL="0" marR="0" indent="0" algn="l" defTabSz="342892" rtl="0" eaLnBrk="1" fontAlgn="auto" latinLnBrk="0" hangingPunct="1">
                        <a:lnSpc>
                          <a:spcPct val="100000"/>
                        </a:lnSpc>
                        <a:spcBef>
                          <a:spcPts val="0"/>
                        </a:spcBef>
                        <a:spcAft>
                          <a:spcPts val="0"/>
                        </a:spcAft>
                        <a:buClrTx/>
                        <a:buSzTx/>
                        <a:buFontTx/>
                        <a:buNone/>
                        <a:tabLst/>
                        <a:defRPr/>
                      </a:pPr>
                      <a:r>
                        <a:rPr lang="en-US" sz="1800" kern="1200" dirty="0" smtClean="0">
                          <a:effectLst/>
                          <a:latin typeface="Calibri" charset="0"/>
                          <a:ea typeface="Calibri" charset="0"/>
                          <a:cs typeface="Calibri" charset="0"/>
                        </a:rPr>
                        <a:t>Unmanaged code</a:t>
                      </a:r>
                      <a:r>
                        <a:rPr lang="en-US" sz="1800" kern="1200" baseline="0" dirty="0" smtClean="0">
                          <a:effectLst/>
                          <a:latin typeface="Calibri" charset="0"/>
                          <a:ea typeface="Calibri" charset="0"/>
                          <a:cs typeface="Calibri" charset="0"/>
                        </a:rPr>
                        <a:t> </a:t>
                      </a:r>
                      <a:r>
                        <a:rPr lang="en-US" sz="1800" baseline="0" dirty="0" smtClean="0">
                          <a:latin typeface="Calibri" charset="0"/>
                          <a:ea typeface="Calibri" charset="0"/>
                          <a:cs typeface="Calibri" charset="0"/>
                        </a:rPr>
                        <a:t>modifier</a:t>
                      </a:r>
                      <a:endParaRPr lang="en-US" sz="1800" b="1" dirty="0">
                        <a:solidFill>
                          <a:schemeClr val="accent2">
                            <a:lumMod val="50000"/>
                          </a:schemeClr>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unsafe extern</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a16="http://schemas.microsoft.com/office/drawing/2014/main" xmlns="" val="10003"/>
                  </a:ext>
                </a:extLst>
              </a:tr>
              <a:tr h="685800">
                <a:tc>
                  <a:txBody>
                    <a:bodyPr/>
                    <a:lstStyle/>
                    <a:p>
                      <a:pPr algn="l"/>
                      <a:r>
                        <a:rPr lang="en-US" sz="1800" baseline="0" dirty="0" smtClean="0">
                          <a:latin typeface="Calibri" charset="0"/>
                          <a:ea typeface="Calibri" charset="0"/>
                          <a:cs typeface="Calibri" charset="0"/>
                        </a:rPr>
                        <a:t>Partial method modifier</a:t>
                      </a:r>
                      <a:endParaRPr lang="en-US" sz="1800" b="1" dirty="0">
                        <a:solidFill>
                          <a:schemeClr val="bg1"/>
                        </a:solidFill>
                        <a:latin typeface="Calibri" charset="0"/>
                        <a:ea typeface="Calibri" charset="0"/>
                        <a:cs typeface="Calibri" charset="0"/>
                      </a:endParaRPr>
                    </a:p>
                  </a:txBody>
                  <a:tcPr marL="68287" marR="68287" marT="45847" marB="45847" anchor="ctr"/>
                </a:tc>
                <a:tc>
                  <a:txBody>
                    <a:bodyPr/>
                    <a:lstStyle/>
                    <a:p>
                      <a:pPr algn="l"/>
                      <a:r>
                        <a:rPr lang="en-US" sz="1600" dirty="0">
                          <a:latin typeface="Consolas" charset="0"/>
                          <a:ea typeface="Consolas" charset="0"/>
                          <a:cs typeface="Consolas" charset="0"/>
                        </a:rPr>
                        <a:t>partial</a:t>
                      </a:r>
                      <a:endParaRPr lang="en-US" sz="1600" b="0" dirty="0">
                        <a:solidFill>
                          <a:schemeClr val="accent2">
                            <a:lumMod val="50000"/>
                          </a:schemeClr>
                        </a:solidFill>
                        <a:latin typeface="Consolas" charset="0"/>
                        <a:ea typeface="Consolas" charset="0"/>
                        <a:cs typeface="Consolas" charset="0"/>
                      </a:endParaRPr>
                    </a:p>
                  </a:txBody>
                  <a:tcPr marL="68287" marR="68287" marT="45847" marB="45847" anchor="ctr"/>
                </a:tc>
                <a:extLst>
                  <a:ext uri="{0D108BD9-81ED-4DB2-BD59-A6C34878D82A}">
                    <a16:rowId xmlns:a16="http://schemas.microsoft.com/office/drawing/2014/main" xmlns="" val="10004"/>
                  </a:ext>
                </a:extLst>
              </a:tr>
              <a:tr h="685800">
                <a:tc>
                  <a:txBody>
                    <a:bodyPr/>
                    <a:lstStyle/>
                    <a:p>
                      <a:pPr marL="0" marR="0" indent="0" algn="l" defTabSz="342892" rtl="0" eaLnBrk="1" fontAlgn="auto" latinLnBrk="0" hangingPunct="1">
                        <a:lnSpc>
                          <a:spcPct val="100000"/>
                        </a:lnSpc>
                        <a:spcBef>
                          <a:spcPts val="0"/>
                        </a:spcBef>
                        <a:spcAft>
                          <a:spcPts val="0"/>
                        </a:spcAft>
                        <a:buClrTx/>
                        <a:buSzTx/>
                        <a:buFontTx/>
                        <a:buNone/>
                        <a:tabLst/>
                        <a:defRPr/>
                      </a:pPr>
                      <a:r>
                        <a:rPr lang="en-US" sz="1800" kern="1200" dirty="0" smtClean="0">
                          <a:effectLst/>
                          <a:latin typeface="Calibri" charset="0"/>
                          <a:ea typeface="Calibri" charset="0"/>
                          <a:cs typeface="Calibri" charset="0"/>
                        </a:rPr>
                        <a:t>Asynchronous code modifier </a:t>
                      </a:r>
                      <a:endParaRPr lang="en-US" sz="1800" dirty="0" smtClean="0">
                        <a:latin typeface="Calibri" charset="0"/>
                        <a:ea typeface="Calibri" charset="0"/>
                        <a:cs typeface="Calibri" charset="0"/>
                      </a:endParaRPr>
                    </a:p>
                  </a:txBody>
                  <a:tcPr marL="68287" marR="68287" marT="45847" marB="45847" anchor="ctr"/>
                </a:tc>
                <a:tc>
                  <a:txBody>
                    <a:bodyPr/>
                    <a:lstStyle/>
                    <a:p>
                      <a:pPr marL="0" marR="0" indent="0" algn="l" defTabSz="342892" rtl="0" eaLnBrk="1" fontAlgn="auto" latinLnBrk="0" hangingPunct="1">
                        <a:lnSpc>
                          <a:spcPct val="100000"/>
                        </a:lnSpc>
                        <a:spcBef>
                          <a:spcPts val="0"/>
                        </a:spcBef>
                        <a:spcAft>
                          <a:spcPts val="0"/>
                        </a:spcAft>
                        <a:buClrTx/>
                        <a:buSzTx/>
                        <a:buFontTx/>
                        <a:buNone/>
                        <a:tabLst/>
                        <a:defRPr/>
                      </a:pPr>
                      <a:r>
                        <a:rPr lang="en-US" sz="1600" kern="1200" dirty="0" err="1" smtClean="0">
                          <a:effectLst/>
                          <a:latin typeface="Consolas" charset="0"/>
                          <a:ea typeface="Consolas" charset="0"/>
                          <a:cs typeface="Consolas" charset="0"/>
                        </a:rPr>
                        <a:t>async</a:t>
                      </a:r>
                      <a:r>
                        <a:rPr lang="en-US" sz="1600" kern="1200" dirty="0" smtClean="0">
                          <a:effectLst/>
                          <a:latin typeface="Consolas" charset="0"/>
                          <a:ea typeface="Consolas" charset="0"/>
                          <a:cs typeface="Consolas" charset="0"/>
                        </a:rPr>
                        <a:t> </a:t>
                      </a:r>
                      <a:endParaRPr lang="en-US" sz="1600" b="0" dirty="0" smtClean="0">
                        <a:solidFill>
                          <a:schemeClr val="accent2">
                            <a:lumMod val="50000"/>
                          </a:schemeClr>
                        </a:solidFill>
                        <a:latin typeface="Consolas" charset="0"/>
                        <a:ea typeface="Consolas" charset="0"/>
                        <a:cs typeface="Consolas" charset="0"/>
                      </a:endParaRPr>
                    </a:p>
                  </a:txBody>
                  <a:tcPr marL="68287" marR="68287" marT="45847" marB="45847" anchor="ctr"/>
                </a:tc>
              </a:tr>
            </a:tbl>
          </a:graphicData>
        </a:graphic>
      </p:graphicFrame>
    </p:spTree>
    <p:extLst>
      <p:ext uri="{BB962C8B-B14F-4D97-AF65-F5344CB8AC3E}">
        <p14:creationId xmlns:p14="http://schemas.microsoft.com/office/powerpoint/2010/main" val="83956350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a:t>
            </a:r>
            <a:r>
              <a:rPr lang="en-US" dirty="0" smtClean="0"/>
              <a:t>Parameters vs Tuple (C</a:t>
            </a:r>
            <a:r>
              <a:rPr lang="en-US" dirty="0"/>
              <a:t># 7) </a:t>
            </a:r>
          </a:p>
        </p:txBody>
      </p:sp>
      <p:grpSp>
        <p:nvGrpSpPr>
          <p:cNvPr id="11" name="Group 10"/>
          <p:cNvGrpSpPr/>
          <p:nvPr/>
        </p:nvGrpSpPr>
        <p:grpSpPr>
          <a:xfrm>
            <a:off x="190499" y="685800"/>
            <a:ext cx="8763001" cy="5549213"/>
            <a:chOff x="152398" y="737331"/>
            <a:chExt cx="8763001" cy="5549213"/>
          </a:xfrm>
        </p:grpSpPr>
        <p:grpSp>
          <p:nvGrpSpPr>
            <p:cNvPr id="9" name="Group 8"/>
            <p:cNvGrpSpPr/>
            <p:nvPr/>
          </p:nvGrpSpPr>
          <p:grpSpPr>
            <a:xfrm>
              <a:off x="152398" y="737331"/>
              <a:ext cx="8763001" cy="3328604"/>
              <a:chOff x="190499" y="737331"/>
              <a:chExt cx="8763001" cy="3328604"/>
            </a:xfrm>
          </p:grpSpPr>
          <p:sp>
            <p:nvSpPr>
              <p:cNvPr id="3" name="Rectangle 2"/>
              <p:cNvSpPr/>
              <p:nvPr/>
            </p:nvSpPr>
            <p:spPr>
              <a:xfrm>
                <a:off x="190499" y="737331"/>
                <a:ext cx="8763001" cy="2308324"/>
              </a:xfrm>
              <a:prstGeom prst="rect">
                <a:avLst/>
              </a:prstGeom>
            </p:spPr>
            <p:txBody>
              <a:bodyPr wrap="square">
                <a:spAutoFit/>
              </a:bodyPr>
              <a:lstStyle/>
              <a:p>
                <a:pPr marL="285750" indent="-285750" algn="just">
                  <a:buFont typeface="Arial" charset="0"/>
                  <a:buChar char="•"/>
                </a:pPr>
                <a:r>
                  <a:rPr lang="en-US" dirty="0" smtClean="0">
                    <a:solidFill>
                      <a:schemeClr val="accent2">
                        <a:lumMod val="50000"/>
                      </a:schemeClr>
                    </a:solidFill>
                    <a:latin typeface="Calibri" charset="0"/>
                    <a:ea typeface="Calibri" charset="0"/>
                    <a:cs typeface="Calibri" charset="0"/>
                  </a:rPr>
                  <a:t>Out </a:t>
                </a:r>
                <a:r>
                  <a:rPr lang="en-US" dirty="0">
                    <a:solidFill>
                      <a:schemeClr val="accent2">
                        <a:lumMod val="50000"/>
                      </a:schemeClr>
                    </a:solidFill>
                    <a:latin typeface="Calibri" charset="0"/>
                    <a:ea typeface="Calibri" charset="0"/>
                    <a:cs typeface="Calibri" charset="0"/>
                  </a:rPr>
                  <a:t>parameters: Use is clunky (even with the improvements described above), </a:t>
                </a:r>
                <a:r>
                  <a:rPr lang="en-US" dirty="0" smtClean="0">
                    <a:solidFill>
                      <a:schemeClr val="accent2">
                        <a:lumMod val="50000"/>
                      </a:schemeClr>
                    </a:solidFill>
                    <a:latin typeface="Calibri" charset="0"/>
                    <a:ea typeface="Calibri" charset="0"/>
                    <a:cs typeface="Calibri" charset="0"/>
                  </a:rPr>
                  <a:t>and </a:t>
                </a:r>
                <a:r>
                  <a:rPr lang="en-US" dirty="0">
                    <a:solidFill>
                      <a:schemeClr val="accent2">
                        <a:lumMod val="50000"/>
                      </a:schemeClr>
                    </a:solidFill>
                    <a:latin typeface="Calibri" charset="0"/>
                    <a:ea typeface="Calibri" charset="0"/>
                    <a:cs typeface="Calibri" charset="0"/>
                  </a:rPr>
                  <a:t>they don’t work with </a:t>
                </a:r>
                <a:r>
                  <a:rPr lang="en-US" dirty="0" err="1">
                    <a:solidFill>
                      <a:schemeClr val="accent2">
                        <a:lumMod val="50000"/>
                      </a:schemeClr>
                    </a:solidFill>
                    <a:latin typeface="Calibri" charset="0"/>
                    <a:ea typeface="Calibri" charset="0"/>
                    <a:cs typeface="Calibri" charset="0"/>
                  </a:rPr>
                  <a:t>async</a:t>
                </a:r>
                <a:r>
                  <a:rPr lang="en-US" dirty="0">
                    <a:solidFill>
                      <a:schemeClr val="accent2">
                        <a:lumMod val="50000"/>
                      </a:schemeClr>
                    </a:solidFill>
                    <a:latin typeface="Calibri" charset="0"/>
                    <a:ea typeface="Calibri" charset="0"/>
                    <a:cs typeface="Calibri" charset="0"/>
                  </a:rPr>
                  <a:t> </a:t>
                </a:r>
                <a:r>
                  <a:rPr lang="en-US" dirty="0" smtClean="0">
                    <a:solidFill>
                      <a:schemeClr val="accent2">
                        <a:lumMod val="50000"/>
                      </a:schemeClr>
                    </a:solidFill>
                    <a:latin typeface="Calibri" charset="0"/>
                    <a:ea typeface="Calibri" charset="0"/>
                    <a:cs typeface="Calibri" charset="0"/>
                  </a:rPr>
                  <a:t>methods.</a:t>
                </a:r>
              </a:p>
              <a:p>
                <a:pPr marL="285750" indent="-285750" algn="just">
                  <a:buFont typeface="Arial" charset="0"/>
                  <a:buChar char="•"/>
                </a:pPr>
                <a:r>
                  <a:rPr lang="en-US" dirty="0" err="1" smtClean="0">
                    <a:solidFill>
                      <a:schemeClr val="accent2">
                        <a:lumMod val="50000"/>
                      </a:schemeClr>
                    </a:solidFill>
                    <a:latin typeface="Calibri" charset="0"/>
                    <a:ea typeface="Calibri" charset="0"/>
                    <a:cs typeface="Calibri" charset="0"/>
                  </a:rPr>
                  <a:t>System.Tuple</a:t>
                </a:r>
                <a:r>
                  <a:rPr lang="en-US" dirty="0" smtClean="0">
                    <a:solidFill>
                      <a:schemeClr val="accent2">
                        <a:lumMod val="50000"/>
                      </a:schemeClr>
                    </a:solidFill>
                    <a:latin typeface="Calibri" charset="0"/>
                    <a:ea typeface="Calibri" charset="0"/>
                    <a:cs typeface="Calibri" charset="0"/>
                  </a:rPr>
                  <a:t> </a:t>
                </a:r>
                <a:r>
                  <a:rPr lang="en-US" dirty="0">
                    <a:solidFill>
                      <a:schemeClr val="accent2">
                        <a:lumMod val="50000"/>
                      </a:schemeClr>
                    </a:solidFill>
                    <a:latin typeface="Calibri" charset="0"/>
                    <a:ea typeface="Calibri" charset="0"/>
                    <a:cs typeface="Calibri" charset="0"/>
                  </a:rPr>
                  <a:t>&lt;...&gt; return types: Verbose to use and require an </a:t>
                </a:r>
                <a:r>
                  <a:rPr lang="en-US" dirty="0" smtClean="0">
                    <a:solidFill>
                      <a:schemeClr val="accent2">
                        <a:lumMod val="50000"/>
                      </a:schemeClr>
                    </a:solidFill>
                    <a:latin typeface="Calibri" charset="0"/>
                    <a:ea typeface="Calibri" charset="0"/>
                    <a:cs typeface="Calibri" charset="0"/>
                  </a:rPr>
                  <a:t>allocation </a:t>
                </a:r>
                <a:r>
                  <a:rPr lang="en-US" dirty="0">
                    <a:solidFill>
                      <a:schemeClr val="accent2">
                        <a:lumMod val="50000"/>
                      </a:schemeClr>
                    </a:solidFill>
                    <a:latin typeface="Calibri" charset="0"/>
                    <a:ea typeface="Calibri" charset="0"/>
                    <a:cs typeface="Calibri" charset="0"/>
                  </a:rPr>
                  <a:t>of a tuple </a:t>
                </a:r>
                <a:r>
                  <a:rPr lang="en-US" dirty="0" smtClean="0">
                    <a:solidFill>
                      <a:schemeClr val="accent2">
                        <a:lumMod val="50000"/>
                      </a:schemeClr>
                    </a:solidFill>
                    <a:latin typeface="Calibri" charset="0"/>
                    <a:ea typeface="Calibri" charset="0"/>
                    <a:cs typeface="Calibri" charset="0"/>
                  </a:rPr>
                  <a:t>object.</a:t>
                </a:r>
              </a:p>
              <a:p>
                <a:pPr marL="285750" indent="-285750" algn="just">
                  <a:buFont typeface="Arial" charset="0"/>
                  <a:buChar char="•"/>
                </a:pPr>
                <a:r>
                  <a:rPr lang="en-US" dirty="0" smtClean="0">
                    <a:solidFill>
                      <a:schemeClr val="accent2">
                        <a:lumMod val="50000"/>
                      </a:schemeClr>
                    </a:solidFill>
                    <a:latin typeface="Calibri" charset="0"/>
                    <a:ea typeface="Calibri" charset="0"/>
                    <a:cs typeface="Calibri" charset="0"/>
                  </a:rPr>
                  <a:t>Custom </a:t>
                </a:r>
                <a:r>
                  <a:rPr lang="en-US" dirty="0">
                    <a:solidFill>
                      <a:schemeClr val="accent2">
                        <a:lumMod val="50000"/>
                      </a:schemeClr>
                    </a:solidFill>
                    <a:latin typeface="Calibri" charset="0"/>
                    <a:ea typeface="Calibri" charset="0"/>
                    <a:cs typeface="Calibri" charset="0"/>
                  </a:rPr>
                  <a:t>- built transport type for every method: A lot of code overhead for </a:t>
                </a:r>
                <a:r>
                  <a:rPr lang="en-US" dirty="0" smtClean="0">
                    <a:solidFill>
                      <a:schemeClr val="accent2">
                        <a:lumMod val="50000"/>
                      </a:schemeClr>
                    </a:solidFill>
                    <a:latin typeface="Calibri" charset="0"/>
                    <a:ea typeface="Calibri" charset="0"/>
                    <a:cs typeface="Calibri" charset="0"/>
                  </a:rPr>
                  <a:t>a </a:t>
                </a:r>
                <a:r>
                  <a:rPr lang="en-US" dirty="0">
                    <a:solidFill>
                      <a:schemeClr val="accent2">
                        <a:lumMod val="50000"/>
                      </a:schemeClr>
                    </a:solidFill>
                    <a:latin typeface="Calibri" charset="0"/>
                    <a:ea typeface="Calibri" charset="0"/>
                    <a:cs typeface="Calibri" charset="0"/>
                  </a:rPr>
                  <a:t>type whose purpose is just to temporarily group a few </a:t>
                </a:r>
                <a:r>
                  <a:rPr lang="en-US" dirty="0" smtClean="0">
                    <a:solidFill>
                      <a:schemeClr val="accent2">
                        <a:lumMod val="50000"/>
                      </a:schemeClr>
                    </a:solidFill>
                    <a:latin typeface="Calibri" charset="0"/>
                    <a:ea typeface="Calibri" charset="0"/>
                    <a:cs typeface="Calibri" charset="0"/>
                  </a:rPr>
                  <a:t>values.</a:t>
                </a:r>
              </a:p>
              <a:p>
                <a:pPr marL="285750" indent="-285750" algn="just">
                  <a:buFont typeface="Arial" charset="0"/>
                  <a:buChar char="•"/>
                </a:pPr>
                <a:r>
                  <a:rPr lang="en-US" dirty="0" smtClean="0">
                    <a:solidFill>
                      <a:schemeClr val="accent2">
                        <a:lumMod val="50000"/>
                      </a:schemeClr>
                    </a:solidFill>
                    <a:latin typeface="Calibri" charset="0"/>
                    <a:ea typeface="Calibri" charset="0"/>
                    <a:cs typeface="Calibri" charset="0"/>
                  </a:rPr>
                  <a:t>Anonymous </a:t>
                </a:r>
                <a:r>
                  <a:rPr lang="en-US" dirty="0">
                    <a:solidFill>
                      <a:schemeClr val="accent2">
                        <a:lumMod val="50000"/>
                      </a:schemeClr>
                    </a:solidFill>
                    <a:latin typeface="Calibri" charset="0"/>
                    <a:ea typeface="Calibri" charset="0"/>
                    <a:cs typeface="Calibri" charset="0"/>
                  </a:rPr>
                  <a:t>types returned through a dynamic return type: High performance </a:t>
                </a:r>
                <a:r>
                  <a:rPr lang="en-US" dirty="0" smtClean="0">
                    <a:solidFill>
                      <a:schemeClr val="accent2">
                        <a:lumMod val="50000"/>
                      </a:schemeClr>
                    </a:solidFill>
                    <a:latin typeface="Calibri" charset="0"/>
                    <a:ea typeface="Calibri" charset="0"/>
                    <a:cs typeface="Calibri" charset="0"/>
                  </a:rPr>
                  <a:t>overhead </a:t>
                </a:r>
                <a:r>
                  <a:rPr lang="en-US" dirty="0">
                    <a:solidFill>
                      <a:schemeClr val="accent2">
                        <a:lumMod val="50000"/>
                      </a:schemeClr>
                    </a:solidFill>
                    <a:latin typeface="Calibri" charset="0"/>
                    <a:ea typeface="Calibri" charset="0"/>
                    <a:cs typeface="Calibri" charset="0"/>
                  </a:rPr>
                  <a:t>and no static type checking.</a:t>
                </a:r>
              </a:p>
            </p:txBody>
          </p:sp>
          <p:sp>
            <p:nvSpPr>
              <p:cNvPr id="28" name="Rectangle 27"/>
              <p:cNvSpPr/>
              <p:nvPr/>
            </p:nvSpPr>
            <p:spPr>
              <a:xfrm>
                <a:off x="190499" y="3204161"/>
                <a:ext cx="8039100" cy="861774"/>
              </a:xfrm>
              <a:prstGeom prst="rect">
                <a:avLst/>
              </a:prstGeom>
            </p:spPr>
            <p:txBody>
              <a:bodyPr wrap="square">
                <a:spAutoFit/>
              </a:bodyPr>
              <a:lstStyle/>
              <a:p>
                <a:r>
                  <a:rPr lang="mr-IN" sz="1600" dirty="0">
                    <a:solidFill>
                      <a:schemeClr val="accent2">
                        <a:lumMod val="50000"/>
                      </a:schemeClr>
                    </a:solidFill>
                    <a:latin typeface="Consolas" charset="0"/>
                    <a:ea typeface="Consolas" charset="0"/>
                    <a:cs typeface="Consolas" charset="0"/>
                  </a:rPr>
                  <a:t>(</a:t>
                </a:r>
                <a:r>
                  <a:rPr lang="mr-IN" sz="1600" b="1" dirty="0" err="1">
                    <a:solidFill>
                      <a:schemeClr val="accent2">
                        <a:lumMod val="50000"/>
                      </a:schemeClr>
                    </a:solidFill>
                    <a:latin typeface="Consolas" charset="0"/>
                    <a:ea typeface="Consolas" charset="0"/>
                    <a:cs typeface="Consolas" charset="0"/>
                  </a:rPr>
                  <a:t>string</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DateTime</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Foo</a:t>
                </a:r>
                <a:r>
                  <a:rPr lang="mr-IN" sz="1600" dirty="0">
                    <a:solidFill>
                      <a:schemeClr val="accent2">
                        <a:lumMod val="50000"/>
                      </a:schemeClr>
                    </a:solidFill>
                    <a:latin typeface="Consolas" charset="0"/>
                    <a:ea typeface="Consolas" charset="0"/>
                    <a:cs typeface="Consolas" charset="0"/>
                  </a:rPr>
                  <a:t>() </a:t>
                </a:r>
                <a:r>
                  <a:rPr lang="mr-IN" sz="1600" dirty="0" smtClean="0">
                    <a:solidFill>
                      <a:schemeClr val="accent2">
                        <a:lumMod val="50000"/>
                      </a:schemeClr>
                    </a:solidFill>
                    <a:latin typeface="Consolas" charset="0"/>
                    <a:ea typeface="Consolas" charset="0"/>
                    <a:cs typeface="Consolas" charset="0"/>
                  </a:rPr>
                  <a:t>      =&gt; </a:t>
                </a:r>
                <a:r>
                  <a:rPr lang="mr-IN" sz="1600" dirty="0">
                    <a:solidFill>
                      <a:schemeClr val="accent2">
                        <a:lumMod val="50000"/>
                      </a:schemeClr>
                    </a:solidFill>
                    <a:latin typeface="Consolas" charset="0"/>
                    <a:ea typeface="Consolas" charset="0"/>
                    <a:cs typeface="Consolas" charset="0"/>
                  </a:rPr>
                  <a:t>("</a:t>
                </a:r>
                <a:r>
                  <a:rPr lang="mr-IN" sz="1600" dirty="0" err="1">
                    <a:solidFill>
                      <a:schemeClr val="accent2">
                        <a:lumMod val="50000"/>
                      </a:schemeClr>
                    </a:solidFill>
                    <a:latin typeface="Consolas" charset="0"/>
                    <a:ea typeface="Consolas" charset="0"/>
                    <a:cs typeface="Consolas" charset="0"/>
                  </a:rPr>
                  <a:t>Now</a:t>
                </a:r>
                <a:r>
                  <a:rPr lang="mr-IN" sz="1600" dirty="0">
                    <a:solidFill>
                      <a:schemeClr val="accent2">
                        <a:lumMod val="50000"/>
                      </a:schemeClr>
                    </a:solidFill>
                    <a:latin typeface="Consolas" charset="0"/>
                    <a:ea typeface="Consolas" charset="0"/>
                    <a:cs typeface="Consolas" charset="0"/>
                  </a:rPr>
                  <a:t>", </a:t>
                </a:r>
                <a:r>
                  <a:rPr lang="mr-IN" sz="1600" dirty="0" err="1">
                    <a:solidFill>
                      <a:schemeClr val="accent2">
                        <a:lumMod val="50000"/>
                      </a:schemeClr>
                    </a:solidFill>
                    <a:latin typeface="Consolas" charset="0"/>
                    <a:ea typeface="Consolas" charset="0"/>
                    <a:cs typeface="Consolas" charset="0"/>
                  </a:rPr>
                  <a:t>DateTime.Now</a:t>
                </a:r>
                <a:r>
                  <a:rPr lang="mr-IN" sz="1600" dirty="0">
                    <a:solidFill>
                      <a:schemeClr val="accent2">
                        <a:lumMod val="50000"/>
                      </a:schemeClr>
                    </a:solidFill>
                    <a:latin typeface="Consolas" charset="0"/>
                    <a:ea typeface="Consolas" charset="0"/>
                    <a:cs typeface="Consolas" charset="0"/>
                  </a:rPr>
                  <a:t>);</a:t>
                </a:r>
              </a:p>
              <a:p>
                <a:endParaRPr lang="mr-IN"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a:t>
                </a:r>
                <a:r>
                  <a:rPr lang="en-US" sz="1600" b="1" dirty="0">
                    <a:solidFill>
                      <a:schemeClr val="accent2">
                        <a:lumMod val="50000"/>
                      </a:schemeClr>
                    </a:solidFill>
                    <a:latin typeface="Consolas" charset="0"/>
                    <a:ea typeface="Consolas" charset="0"/>
                    <a:cs typeface="Consolas" charset="0"/>
                  </a:rPr>
                  <a:t>string name, </a:t>
                </a:r>
                <a:r>
                  <a:rPr lang="en-US" sz="1600" b="1" dirty="0" err="1">
                    <a:solidFill>
                      <a:schemeClr val="accent2">
                        <a:lumMod val="50000"/>
                      </a:schemeClr>
                    </a:solidFill>
                    <a:latin typeface="Consolas" charset="0"/>
                    <a:ea typeface="Consolas" charset="0"/>
                    <a:cs typeface="Consolas" charset="0"/>
                  </a:rPr>
                  <a:t>DateTime</a:t>
                </a:r>
                <a:r>
                  <a:rPr lang="en-US" sz="1600" b="1" dirty="0">
                    <a:solidFill>
                      <a:schemeClr val="accent2">
                        <a:lumMod val="50000"/>
                      </a:schemeClr>
                    </a:solidFill>
                    <a:latin typeface="Consolas" charset="0"/>
                    <a:ea typeface="Consolas" charset="0"/>
                    <a:cs typeface="Consolas" charset="0"/>
                  </a:rPr>
                  <a:t> time</a:t>
                </a:r>
                <a:r>
                  <a:rPr lang="en-US" sz="1600" dirty="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NamedFoo</a:t>
                </a:r>
                <a:r>
                  <a:rPr lang="en-US" sz="1600" dirty="0">
                    <a:solidFill>
                      <a:schemeClr val="accent2">
                        <a:lumMod val="50000"/>
                      </a:schemeClr>
                    </a:solidFill>
                    <a:latin typeface="Consolas" charset="0"/>
                    <a:ea typeface="Consolas" charset="0"/>
                    <a:cs typeface="Consolas" charset="0"/>
                  </a:rPr>
                  <a:t>()  =&gt; ("Now", </a:t>
                </a:r>
                <a:r>
                  <a:rPr lang="en-US" sz="1600" dirty="0" err="1">
                    <a:solidFill>
                      <a:schemeClr val="accent2">
                        <a:lumMod val="50000"/>
                      </a:schemeClr>
                    </a:solidFill>
                    <a:latin typeface="Consolas" charset="0"/>
                    <a:ea typeface="Consolas" charset="0"/>
                    <a:cs typeface="Consolas" charset="0"/>
                  </a:rPr>
                  <a:t>DateTime.Now</a:t>
                </a:r>
                <a:r>
                  <a:rPr lang="en-US" sz="1600" dirty="0">
                    <a:solidFill>
                      <a:schemeClr val="accent2">
                        <a:lumMod val="50000"/>
                      </a:schemeClr>
                    </a:solidFill>
                    <a:latin typeface="Consolas" charset="0"/>
                    <a:ea typeface="Consolas" charset="0"/>
                    <a:cs typeface="Consolas" charset="0"/>
                  </a:rPr>
                  <a:t>);</a:t>
                </a:r>
              </a:p>
            </p:txBody>
          </p:sp>
        </p:grpSp>
        <p:sp>
          <p:nvSpPr>
            <p:cNvPr id="33" name="Rectangle 32"/>
            <p:cNvSpPr/>
            <p:nvPr/>
          </p:nvSpPr>
          <p:spPr>
            <a:xfrm>
              <a:off x="154809" y="4224441"/>
              <a:ext cx="4343400" cy="2062103"/>
            </a:xfrm>
            <a:prstGeom prst="rect">
              <a:avLst/>
            </a:prstGeom>
          </p:spPr>
          <p:txBody>
            <a:bodyPr wrap="square">
              <a:spAutoFit/>
            </a:bodyPr>
            <a:lstStyle/>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Foo</a:t>
              </a:r>
              <a:r>
                <a:rPr lang="en-US" sz="1600" dirty="0">
                  <a:solidFill>
                    <a:schemeClr val="accent2">
                      <a:lumMod val="50000"/>
                    </a:schemeClr>
                  </a:solidFill>
                  <a:latin typeface="Consolas" charset="0"/>
                </a:rPr>
                <a:t>().</a:t>
              </a:r>
              <a:r>
                <a:rPr lang="en-US" sz="1600" b="1" dirty="0" smtClean="0">
                  <a:solidFill>
                    <a:schemeClr val="accent2">
                      <a:lumMod val="50000"/>
                    </a:schemeClr>
                  </a:solidFill>
                  <a:latin typeface="Consolas" charset="0"/>
                </a:rPr>
                <a:t>Item1</a:t>
              </a:r>
              <a:r>
                <a:rPr lang="en-US" sz="1600" dirty="0" smtClean="0">
                  <a:solidFill>
                    <a:schemeClr val="accent2">
                      <a:lumMod val="50000"/>
                    </a:schemeClr>
                  </a:solidFill>
                  <a:latin typeface="Consolas" charset="0"/>
                </a:rPr>
                <a:t>);</a:t>
              </a:r>
              <a:endParaRPr lang="en-US" sz="1600" dirty="0">
                <a:solidFill>
                  <a:schemeClr val="accent2">
                    <a:lumMod val="50000"/>
                  </a:schemeClr>
                </a:solidFill>
                <a:latin typeface="Consolas" charset="0"/>
              </a:endParaRPr>
            </a:p>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Foo</a:t>
              </a:r>
              <a:r>
                <a:rPr lang="en-US" sz="1600" dirty="0">
                  <a:solidFill>
                    <a:schemeClr val="accent2">
                      <a:lumMod val="50000"/>
                    </a:schemeClr>
                  </a:solidFill>
                  <a:latin typeface="Consolas" charset="0"/>
                </a:rPr>
                <a:t>().</a:t>
              </a:r>
              <a:r>
                <a:rPr lang="en-US" sz="1600" b="1" dirty="0" smtClean="0">
                  <a:solidFill>
                    <a:schemeClr val="accent2">
                      <a:lumMod val="50000"/>
                    </a:schemeClr>
                  </a:solidFill>
                  <a:latin typeface="Consolas" charset="0"/>
                </a:rPr>
                <a:t>Item2</a:t>
              </a:r>
              <a:r>
                <a:rPr lang="en-US" sz="1600" dirty="0" smtClean="0">
                  <a:solidFill>
                    <a:schemeClr val="accent2">
                      <a:lumMod val="50000"/>
                    </a:schemeClr>
                  </a:solidFill>
                  <a:latin typeface="Consolas" charset="0"/>
                </a:rPr>
                <a:t>);</a:t>
              </a:r>
              <a:endParaRPr lang="en-US" sz="1600" dirty="0">
                <a:solidFill>
                  <a:schemeClr val="accent2">
                    <a:lumMod val="50000"/>
                  </a:schemeClr>
                </a:solidFill>
                <a:latin typeface="Consolas" charset="0"/>
              </a:endParaRPr>
            </a:p>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err="1" smtClean="0">
                  <a:solidFill>
                    <a:schemeClr val="accent2">
                      <a:lumMod val="50000"/>
                    </a:schemeClr>
                  </a:solidFill>
                  <a:latin typeface="Consolas" charset="0"/>
                </a:rPr>
                <a:t>NamedFoo</a:t>
              </a:r>
              <a:r>
                <a:rPr lang="en-US" sz="1600" dirty="0">
                  <a:solidFill>
                    <a:schemeClr val="accent2">
                      <a:lumMod val="50000"/>
                    </a:schemeClr>
                  </a:solidFill>
                  <a:latin typeface="Consolas" charset="0"/>
                </a:rPr>
                <a:t>().</a:t>
              </a:r>
              <a:r>
                <a:rPr lang="en-US" sz="1600" b="1" dirty="0" smtClean="0">
                  <a:solidFill>
                    <a:schemeClr val="accent2">
                      <a:lumMod val="50000"/>
                    </a:schemeClr>
                  </a:solidFill>
                  <a:latin typeface="Consolas" charset="0"/>
                </a:rPr>
                <a:t>name</a:t>
              </a:r>
              <a:r>
                <a:rPr lang="en-US" sz="1600" dirty="0" smtClean="0">
                  <a:solidFill>
                    <a:schemeClr val="accent2">
                      <a:lumMod val="50000"/>
                    </a:schemeClr>
                  </a:solidFill>
                  <a:latin typeface="Consolas" charset="0"/>
                </a:rPr>
                <a:t>);</a:t>
              </a:r>
              <a:endParaRPr lang="en-US" sz="1600" dirty="0">
                <a:solidFill>
                  <a:schemeClr val="accent2">
                    <a:lumMod val="50000"/>
                  </a:schemeClr>
                </a:solidFill>
                <a:latin typeface="Consolas" charset="0"/>
              </a:endParaRPr>
            </a:p>
            <a:p>
              <a:pPr>
                <a:lnSpc>
                  <a:spcPct val="200000"/>
                </a:lnSpc>
              </a:pPr>
              <a:r>
                <a:rPr lang="en-US" sz="1600" dirty="0" err="1">
                  <a:solidFill>
                    <a:schemeClr val="accent2">
                      <a:lumMod val="50000"/>
                    </a:schemeClr>
                  </a:solidFill>
                  <a:latin typeface="Consolas" charset="0"/>
                </a:rPr>
                <a:t>Console.WriteLine</a:t>
              </a:r>
              <a:r>
                <a:rPr lang="en-US" sz="1600" dirty="0">
                  <a:solidFill>
                    <a:schemeClr val="accent2">
                      <a:lumMod val="50000"/>
                    </a:schemeClr>
                  </a:solidFill>
                  <a:latin typeface="Consolas" charset="0"/>
                </a:rPr>
                <a:t>(</a:t>
              </a:r>
              <a:r>
                <a:rPr lang="en-US" sz="1600" dirty="0" err="1" smtClean="0">
                  <a:solidFill>
                    <a:schemeClr val="accent2">
                      <a:lumMod val="50000"/>
                    </a:schemeClr>
                  </a:solidFill>
                  <a:latin typeface="Consolas" charset="0"/>
                </a:rPr>
                <a:t>NamedFoo</a:t>
              </a:r>
              <a:r>
                <a:rPr lang="en-US" sz="1600" dirty="0">
                  <a:solidFill>
                    <a:schemeClr val="accent2">
                      <a:lumMod val="50000"/>
                    </a:schemeClr>
                  </a:solidFill>
                  <a:latin typeface="Consolas" charset="0"/>
                </a:rPr>
                <a:t>().</a:t>
              </a:r>
              <a:r>
                <a:rPr lang="en-US" sz="1600" dirty="0" smtClean="0">
                  <a:solidFill>
                    <a:schemeClr val="accent2">
                      <a:lumMod val="50000"/>
                    </a:schemeClr>
                  </a:solidFill>
                  <a:latin typeface="Consolas" charset="0"/>
                </a:rPr>
                <a:t>time);</a:t>
              </a:r>
              <a:endParaRPr lang="en-US" sz="1600" dirty="0">
                <a:solidFill>
                  <a:schemeClr val="accent2">
                    <a:lumMod val="50000"/>
                  </a:schemeClr>
                </a:solidFill>
              </a:endParaRPr>
            </a:p>
          </p:txBody>
        </p:sp>
      </p:grpSp>
    </p:spTree>
    <p:extLst>
      <p:ext uri="{BB962C8B-B14F-4D97-AF65-F5344CB8AC3E}">
        <p14:creationId xmlns:p14="http://schemas.microsoft.com/office/powerpoint/2010/main" val="8281816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Local Function</a:t>
            </a:r>
            <a:endParaRPr lang="en-US" dirty="0"/>
          </a:p>
        </p:txBody>
      </p:sp>
      <p:sp>
        <p:nvSpPr>
          <p:cNvPr id="3" name="Rectangle 2"/>
          <p:cNvSpPr/>
          <p:nvPr/>
        </p:nvSpPr>
        <p:spPr>
          <a:xfrm>
            <a:off x="304800" y="1028343"/>
            <a:ext cx="8610600" cy="2800767"/>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public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Fibonacci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x)</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return Fib (x).current</a:t>
            </a:r>
            <a:r>
              <a:rPr lang="en-US" sz="1600" dirty="0" smtClean="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b="1" dirty="0">
                <a:solidFill>
                  <a:schemeClr val="accent2">
                    <a:lumMod val="50000"/>
                  </a:schemeClr>
                </a:solidFill>
                <a:latin typeface="Consolas" charset="0"/>
                <a:ea typeface="Consolas" charset="0"/>
                <a:cs typeface="Consolas" charset="0"/>
              </a:rPr>
              <a:t>(</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current,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previous) Fib (</a:t>
            </a:r>
            <a:r>
              <a:rPr lang="en-US" sz="1600" b="1" dirty="0" err="1">
                <a:solidFill>
                  <a:schemeClr val="accent2">
                    <a:lumMod val="50000"/>
                  </a:schemeClr>
                </a:solidFill>
                <a:latin typeface="Consolas" charset="0"/>
                <a:ea typeface="Consolas" charset="0"/>
                <a:cs typeface="Consolas" charset="0"/>
              </a:rPr>
              <a:t>int</a:t>
            </a:r>
            <a:r>
              <a:rPr lang="en-US" sz="1600" b="1" dirty="0">
                <a:solidFill>
                  <a:schemeClr val="accent2">
                    <a:lumMod val="50000"/>
                  </a:schemeClr>
                </a:solidFill>
                <a:latin typeface="Consolas" charset="0"/>
                <a:ea typeface="Consolas" charset="0"/>
                <a:cs typeface="Consolas" charset="0"/>
              </a:rPr>
              <a:t> </a:t>
            </a:r>
            <a:r>
              <a:rPr lang="en-US" sz="1600" b="1" dirty="0" err="1">
                <a:solidFill>
                  <a:schemeClr val="accent2">
                    <a:lumMod val="50000"/>
                  </a:schemeClr>
                </a:solidFill>
                <a:latin typeface="Consolas" charset="0"/>
                <a:ea typeface="Consolas" charset="0"/>
                <a:cs typeface="Consolas" charset="0"/>
              </a:rPr>
              <a:t>i</a:t>
            </a:r>
            <a:r>
              <a:rPr lang="en-US" sz="1600" b="1" dirty="0">
                <a:solidFill>
                  <a:schemeClr val="accent2">
                    <a:lumMod val="50000"/>
                  </a:schemeClr>
                </a:solidFill>
                <a:latin typeface="Consolas" charset="0"/>
                <a:ea typeface="Consolas" charset="0"/>
                <a:cs typeface="Consolas" charset="0"/>
              </a:rPr>
              <a:t>)</a:t>
            </a:r>
          </a:p>
          <a:p>
            <a:r>
              <a:rPr lang="en-US" sz="1600" b="1" dirty="0">
                <a:solidFill>
                  <a:schemeClr val="accent2">
                    <a:lumMod val="50000"/>
                  </a:schemeClr>
                </a:solidFill>
                <a:latin typeface="Consolas" charset="0"/>
                <a:ea typeface="Consolas" charset="0"/>
                <a:cs typeface="Consolas" charset="0"/>
              </a:rPr>
              <a:t>	{</a:t>
            </a:r>
          </a:p>
          <a:p>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if</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i</a:t>
            </a:r>
            <a:r>
              <a:rPr lang="mr-IN" sz="1600" b="1" dirty="0">
                <a:solidFill>
                  <a:schemeClr val="accent2">
                    <a:lumMod val="50000"/>
                  </a:schemeClr>
                </a:solidFill>
                <a:latin typeface="Consolas" charset="0"/>
                <a:ea typeface="Consolas" charset="0"/>
                <a:cs typeface="Consolas" charset="0"/>
              </a:rPr>
              <a:t> == 0) </a:t>
            </a:r>
            <a:r>
              <a:rPr lang="mr-IN" sz="1600" b="1" dirty="0" err="1">
                <a:solidFill>
                  <a:schemeClr val="accent2">
                    <a:lumMod val="50000"/>
                  </a:schemeClr>
                </a:solidFill>
                <a:latin typeface="Consolas" charset="0"/>
                <a:ea typeface="Consolas" charset="0"/>
                <a:cs typeface="Consolas" charset="0"/>
              </a:rPr>
              <a:t>return</a:t>
            </a:r>
            <a:r>
              <a:rPr lang="mr-IN" sz="1600" b="1" dirty="0">
                <a:solidFill>
                  <a:schemeClr val="accent2">
                    <a:lumMod val="50000"/>
                  </a:schemeClr>
                </a:solidFill>
                <a:latin typeface="Consolas" charset="0"/>
                <a:ea typeface="Consolas" charset="0"/>
                <a:cs typeface="Consolas" charset="0"/>
              </a:rPr>
              <a:t> (1, 0);</a:t>
            </a:r>
          </a:p>
          <a:p>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var</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pp</a:t>
            </a:r>
            <a:r>
              <a:rPr lang="mr-IN" sz="1600" b="1" dirty="0">
                <a:solidFill>
                  <a:schemeClr val="accent2">
                    <a:lumMod val="50000"/>
                  </a:schemeClr>
                </a:solidFill>
                <a:latin typeface="Consolas" charset="0"/>
                <a:ea typeface="Consolas" charset="0"/>
                <a:cs typeface="Consolas" charset="0"/>
              </a:rPr>
              <a:t>) = </a:t>
            </a:r>
            <a:r>
              <a:rPr lang="mr-IN" sz="1600" b="1" dirty="0" err="1">
                <a:solidFill>
                  <a:schemeClr val="accent2">
                    <a:lumMod val="50000"/>
                  </a:schemeClr>
                </a:solidFill>
                <a:latin typeface="Consolas" charset="0"/>
                <a:ea typeface="Consolas" charset="0"/>
                <a:cs typeface="Consolas" charset="0"/>
              </a:rPr>
              <a:t>Fib</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i</a:t>
            </a:r>
            <a:r>
              <a:rPr lang="mr-IN" sz="1600" b="1" dirty="0">
                <a:solidFill>
                  <a:schemeClr val="accent2">
                    <a:lumMod val="50000"/>
                  </a:schemeClr>
                </a:solidFill>
                <a:latin typeface="Consolas" charset="0"/>
                <a:ea typeface="Consolas" charset="0"/>
                <a:cs typeface="Consolas" charset="0"/>
              </a:rPr>
              <a:t> - 1);</a:t>
            </a:r>
          </a:p>
          <a:p>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return</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a:t>
            </a:r>
            <a:r>
              <a:rPr lang="mr-IN" sz="1600" b="1" dirty="0">
                <a:solidFill>
                  <a:schemeClr val="accent2">
                    <a:lumMod val="50000"/>
                  </a:schemeClr>
                </a:solidFill>
                <a:latin typeface="Consolas" charset="0"/>
                <a:ea typeface="Consolas" charset="0"/>
                <a:cs typeface="Consolas" charset="0"/>
              </a:rPr>
              <a:t> + </a:t>
            </a:r>
            <a:r>
              <a:rPr lang="mr-IN" sz="1600" b="1" dirty="0" err="1">
                <a:solidFill>
                  <a:schemeClr val="accent2">
                    <a:lumMod val="50000"/>
                  </a:schemeClr>
                </a:solidFill>
                <a:latin typeface="Consolas" charset="0"/>
                <a:ea typeface="Consolas" charset="0"/>
                <a:cs typeface="Consolas" charset="0"/>
              </a:rPr>
              <a:t>pp</a:t>
            </a:r>
            <a:r>
              <a:rPr lang="mr-IN" sz="1600" b="1" dirty="0">
                <a:solidFill>
                  <a:schemeClr val="accent2">
                    <a:lumMod val="50000"/>
                  </a:schemeClr>
                </a:solidFill>
                <a:latin typeface="Consolas" charset="0"/>
                <a:ea typeface="Consolas" charset="0"/>
                <a:cs typeface="Consolas" charset="0"/>
              </a:rPr>
              <a:t>, </a:t>
            </a:r>
            <a:r>
              <a:rPr lang="mr-IN" sz="1600" b="1" dirty="0" err="1">
                <a:solidFill>
                  <a:schemeClr val="accent2">
                    <a:lumMod val="50000"/>
                  </a:schemeClr>
                </a:solidFill>
                <a:latin typeface="Consolas" charset="0"/>
                <a:ea typeface="Consolas" charset="0"/>
                <a:cs typeface="Consolas" charset="0"/>
              </a:rPr>
              <a:t>p</a:t>
            </a:r>
            <a:r>
              <a:rPr lang="mr-IN" sz="1600" b="1" dirty="0">
                <a:solidFill>
                  <a:schemeClr val="accent2">
                    <a:lumMod val="50000"/>
                  </a:schemeClr>
                </a:solidFill>
                <a:latin typeface="Consolas" charset="0"/>
                <a:ea typeface="Consolas" charset="0"/>
                <a:cs typeface="Consolas" charset="0"/>
              </a:rPr>
              <a:t>);</a:t>
            </a:r>
          </a:p>
          <a:p>
            <a:r>
              <a:rPr lang="mr-IN" sz="1600" b="1" dirty="0">
                <a:solidFill>
                  <a:schemeClr val="accent2">
                    <a:lumMod val="50000"/>
                  </a:schemeClr>
                </a:solidFill>
                <a:latin typeface="Consolas" charset="0"/>
                <a:ea typeface="Consolas" charset="0"/>
                <a:cs typeface="Consolas" charset="0"/>
              </a:rPr>
              <a:t>	}</a:t>
            </a:r>
          </a:p>
          <a:p>
            <a:r>
              <a:rPr lang="mr-IN" sz="1600" dirty="0">
                <a:solidFill>
                  <a:schemeClr val="accent2">
                    <a:lumMod val="50000"/>
                  </a:schemeClr>
                </a:solidFill>
                <a:latin typeface="Consolas" charset="0"/>
                <a:ea typeface="Consolas" charset="0"/>
                <a:cs typeface="Consolas" charset="0"/>
              </a:rPr>
              <a:t>}</a:t>
            </a:r>
            <a:endParaRPr lang="en-US" sz="1600" dirty="0">
              <a:solidFill>
                <a:schemeClr val="accent2">
                  <a:lumMod val="50000"/>
                </a:schemeClr>
              </a:solidFill>
              <a:latin typeface="Consolas" charset="0"/>
              <a:ea typeface="Consolas" charset="0"/>
              <a:cs typeface="Consolas" charset="0"/>
            </a:endParaRPr>
          </a:p>
        </p:txBody>
      </p:sp>
      <p:sp>
        <p:nvSpPr>
          <p:cNvPr id="4" name="Rectangle 3"/>
          <p:cNvSpPr/>
          <p:nvPr/>
        </p:nvSpPr>
        <p:spPr>
          <a:xfrm>
            <a:off x="304800" y="4038600"/>
            <a:ext cx="3887603" cy="338554"/>
          </a:xfrm>
          <a:prstGeom prst="rect">
            <a:avLst/>
          </a:prstGeom>
        </p:spPr>
        <p:txBody>
          <a:bodyPr wrap="none">
            <a:spAutoFit/>
          </a:bodyPr>
          <a:lstStyle/>
          <a:p>
            <a:r>
              <a:rPr lang="en-US" sz="1600" dirty="0" err="1" smtClean="0">
                <a:solidFill>
                  <a:schemeClr val="accent2">
                    <a:lumMod val="50000"/>
                  </a:schemeClr>
                </a:solidFill>
                <a:latin typeface="Consolas" charset="0"/>
                <a:ea typeface="Consolas" charset="0"/>
                <a:cs typeface="Consolas" charset="0"/>
              </a:rPr>
              <a:t>Console.WriteLine</a:t>
            </a:r>
            <a:r>
              <a:rPr lang="en-US" sz="1600" dirty="0" smtClean="0">
                <a:solidFill>
                  <a:schemeClr val="accent2">
                    <a:lumMod val="50000"/>
                  </a:schemeClr>
                </a:solidFill>
                <a:latin typeface="Consolas" charset="0"/>
                <a:ea typeface="Consolas" charset="0"/>
                <a:cs typeface="Consolas" charset="0"/>
              </a:rPr>
              <a:t>(Fibonacci(10));</a:t>
            </a:r>
            <a:endParaRPr lang="en-US" sz="16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5644576" y="1028343"/>
            <a:ext cx="2985073"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You can now declare a function within a function</a:t>
            </a:r>
          </a:p>
        </p:txBody>
      </p:sp>
      <p:cxnSp>
        <p:nvCxnSpPr>
          <p:cNvPr id="6" name="Straight Arrow Connector 5"/>
          <p:cNvCxnSpPr>
            <a:stCxn id="5" idx="1"/>
          </p:cNvCxnSpPr>
          <p:nvPr/>
        </p:nvCxnSpPr>
        <p:spPr>
          <a:xfrm flipH="1">
            <a:off x="4572000" y="1351509"/>
            <a:ext cx="1072576" cy="55349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7496583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Optional and Named </a:t>
            </a:r>
            <a:r>
              <a:rPr lang="en-US" dirty="0" smtClean="0"/>
              <a:t>Parameters</a:t>
            </a:r>
            <a:endParaRPr lang="en-US" dirty="0"/>
          </a:p>
        </p:txBody>
      </p:sp>
      <p:grpSp>
        <p:nvGrpSpPr>
          <p:cNvPr id="7" name="Group 6"/>
          <p:cNvGrpSpPr/>
          <p:nvPr/>
        </p:nvGrpSpPr>
        <p:grpSpPr>
          <a:xfrm>
            <a:off x="92115" y="578825"/>
            <a:ext cx="9021984" cy="5705049"/>
            <a:chOff x="92115" y="578825"/>
            <a:chExt cx="9021984" cy="5705049"/>
          </a:xfrm>
        </p:grpSpPr>
        <p:sp>
          <p:nvSpPr>
            <p:cNvPr id="3" name="Rectangle 2"/>
            <p:cNvSpPr/>
            <p:nvPr/>
          </p:nvSpPr>
          <p:spPr>
            <a:xfrm>
              <a:off x="111889" y="578825"/>
              <a:ext cx="9002210" cy="553998"/>
            </a:xfrm>
            <a:prstGeom prst="rect">
              <a:avLst/>
            </a:prstGeom>
          </p:spPr>
          <p:txBody>
            <a:bodyPr wrap="square">
              <a:spAutoFit/>
            </a:bodyPr>
            <a:lstStyle/>
            <a:p>
              <a:r>
                <a:rPr lang="en-US" sz="1500" dirty="0">
                  <a:solidFill>
                    <a:schemeClr val="accent2">
                      <a:lumMod val="50000"/>
                    </a:schemeClr>
                  </a:solidFill>
                  <a:latin typeface="Consolas" charset="0"/>
                </a:rPr>
                <a:t>public </a:t>
              </a:r>
              <a:r>
                <a:rPr lang="en-US" sz="1500" dirty="0" err="1">
                  <a:solidFill>
                    <a:schemeClr val="accent2">
                      <a:lumMod val="50000"/>
                    </a:schemeClr>
                  </a:solidFill>
                  <a:latin typeface="Consolas" charset="0"/>
                </a:rPr>
                <a:t>FileStream</a:t>
              </a:r>
              <a:r>
                <a:rPr lang="en-US" sz="1500" dirty="0">
                  <a:solidFill>
                    <a:schemeClr val="accent2">
                      <a:lumMod val="50000"/>
                    </a:schemeClr>
                  </a:solidFill>
                  <a:latin typeface="Consolas" charset="0"/>
                </a:rPr>
                <a:t> (string path, </a:t>
              </a:r>
              <a:r>
                <a:rPr lang="en-US" sz="1500" dirty="0" err="1">
                  <a:solidFill>
                    <a:schemeClr val="accent2">
                      <a:lumMod val="50000"/>
                    </a:schemeClr>
                  </a:solidFill>
                  <a:latin typeface="Consolas" charset="0"/>
                </a:rPr>
                <a:t>FileMode</a:t>
              </a:r>
              <a:r>
                <a:rPr lang="en-US" sz="1500" dirty="0">
                  <a:solidFill>
                    <a:schemeClr val="accent2">
                      <a:lumMod val="50000"/>
                    </a:schemeClr>
                  </a:solidFill>
                  <a:latin typeface="Consolas" charset="0"/>
                </a:rPr>
                <a:t> mode, </a:t>
              </a:r>
              <a:r>
                <a:rPr lang="en-US" sz="1500" dirty="0" err="1">
                  <a:solidFill>
                    <a:schemeClr val="accent2">
                      <a:lumMod val="50000"/>
                    </a:schemeClr>
                  </a:solidFill>
                  <a:latin typeface="Consolas" charset="0"/>
                </a:rPr>
                <a:t>FileAccess</a:t>
              </a:r>
              <a:r>
                <a:rPr lang="en-US" sz="1500" dirty="0">
                  <a:solidFill>
                    <a:schemeClr val="accent2">
                      <a:lumMod val="50000"/>
                    </a:schemeClr>
                  </a:solidFill>
                  <a:latin typeface="Consolas" charset="0"/>
                </a:rPr>
                <a:t> access,</a:t>
              </a:r>
            </a:p>
            <a:p>
              <a:r>
                <a:rPr lang="en-US" sz="1500" dirty="0">
                  <a:solidFill>
                    <a:schemeClr val="accent2">
                      <a:lumMod val="50000"/>
                    </a:schemeClr>
                  </a:solidFill>
                  <a:latin typeface="Consolas" charset="0"/>
                </a:rPr>
                <a:t>	</a:t>
              </a:r>
              <a:r>
                <a:rPr lang="en-US" sz="1500" dirty="0" smtClean="0">
                  <a:solidFill>
                    <a:schemeClr val="accent2">
                      <a:lumMod val="50000"/>
                    </a:schemeClr>
                  </a:solidFill>
                  <a:latin typeface="Consolas" charset="0"/>
                </a:rPr>
                <a:t>           </a:t>
              </a:r>
              <a:r>
                <a:rPr lang="en-US" sz="1500" dirty="0" err="1" smtClean="0">
                  <a:solidFill>
                    <a:schemeClr val="accent2">
                      <a:lumMod val="50000"/>
                    </a:schemeClr>
                  </a:solidFill>
                  <a:latin typeface="Consolas" charset="0"/>
                </a:rPr>
                <a:t>FileShare</a:t>
              </a:r>
              <a:r>
                <a:rPr lang="en-US" sz="1500" dirty="0" smtClean="0">
                  <a:solidFill>
                    <a:schemeClr val="accent2">
                      <a:lumMod val="50000"/>
                    </a:schemeClr>
                  </a:solidFill>
                  <a:latin typeface="Consolas" charset="0"/>
                </a:rPr>
                <a:t> </a:t>
              </a:r>
              <a:r>
                <a:rPr lang="en-US" sz="1500" dirty="0">
                  <a:solidFill>
                    <a:schemeClr val="accent2">
                      <a:lumMod val="50000"/>
                    </a:schemeClr>
                  </a:solidFill>
                  <a:latin typeface="Consolas" charset="0"/>
                </a:rPr>
                <a:t>share, </a:t>
              </a:r>
              <a:r>
                <a:rPr lang="en-US" sz="1500" dirty="0" err="1">
                  <a:solidFill>
                    <a:schemeClr val="accent2">
                      <a:lumMod val="50000"/>
                    </a:schemeClr>
                  </a:solidFill>
                  <a:latin typeface="Consolas" charset="0"/>
                </a:rPr>
                <a:t>int</a:t>
              </a:r>
              <a:r>
                <a:rPr lang="en-US" sz="1500" dirty="0">
                  <a:solidFill>
                    <a:schemeClr val="accent2">
                      <a:lumMod val="50000"/>
                    </a:schemeClr>
                  </a:solidFill>
                  <a:latin typeface="Consolas" charset="0"/>
                </a:rPr>
                <a:t> </a:t>
              </a:r>
              <a:r>
                <a:rPr lang="en-US" sz="1500" dirty="0" err="1">
                  <a:solidFill>
                    <a:schemeClr val="accent2">
                      <a:lumMod val="50000"/>
                    </a:schemeClr>
                  </a:solidFill>
                  <a:latin typeface="Consolas" charset="0"/>
                </a:rPr>
                <a:t>bufferSize</a:t>
              </a:r>
              <a:r>
                <a:rPr lang="en-US" sz="1500" dirty="0">
                  <a:solidFill>
                    <a:schemeClr val="accent2">
                      <a:lumMod val="50000"/>
                    </a:schemeClr>
                  </a:solidFill>
                  <a:latin typeface="Consolas" charset="0"/>
                </a:rPr>
                <a:t>, </a:t>
              </a:r>
              <a:r>
                <a:rPr lang="en-US" sz="1500" dirty="0" err="1">
                  <a:solidFill>
                    <a:schemeClr val="accent2">
                      <a:lumMod val="50000"/>
                    </a:schemeClr>
                  </a:solidFill>
                  <a:latin typeface="Consolas" charset="0"/>
                </a:rPr>
                <a:t>FileOptions</a:t>
              </a:r>
              <a:r>
                <a:rPr lang="en-US" sz="1500" dirty="0">
                  <a:solidFill>
                    <a:schemeClr val="accent2">
                      <a:lumMod val="50000"/>
                    </a:schemeClr>
                  </a:solidFill>
                  <a:latin typeface="Consolas" charset="0"/>
                </a:rPr>
                <a:t> options</a:t>
              </a:r>
              <a:r>
                <a:rPr lang="en-US" sz="1500" dirty="0" smtClean="0">
                  <a:solidFill>
                    <a:schemeClr val="accent2">
                      <a:lumMod val="50000"/>
                    </a:schemeClr>
                  </a:solidFill>
                  <a:latin typeface="Consolas" charset="0"/>
                </a:rPr>
                <a:t>) {...}</a:t>
              </a:r>
              <a:endParaRPr lang="en-US" sz="1500" dirty="0">
                <a:solidFill>
                  <a:schemeClr val="accent2">
                    <a:lumMod val="50000"/>
                  </a:schemeClr>
                </a:solidFill>
              </a:endParaRPr>
            </a:p>
          </p:txBody>
        </p:sp>
        <p:sp>
          <p:nvSpPr>
            <p:cNvPr id="4" name="Rectangle 3"/>
            <p:cNvSpPr/>
            <p:nvPr/>
          </p:nvSpPr>
          <p:spPr>
            <a:xfrm>
              <a:off x="111889" y="2382806"/>
              <a:ext cx="9002210" cy="3901068"/>
            </a:xfrm>
            <a:prstGeom prst="rect">
              <a:avLst/>
            </a:prstGeom>
          </p:spPr>
          <p:txBody>
            <a:bodyPr wrap="square">
              <a:spAutoFit/>
            </a:bodyPr>
            <a:lstStyle/>
            <a:p>
              <a:pPr>
                <a:lnSpc>
                  <a:spcPct val="150000"/>
                </a:lnSpc>
              </a:pPr>
              <a:r>
                <a:rPr lang="en-US" sz="1500" dirty="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a:t>
              </a:r>
              <a:r>
                <a:rPr lang="en-US" sz="1500" dirty="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this (path, mode, </a:t>
              </a:r>
              <a:r>
                <a:rPr lang="en-US" sz="1500" b="1" dirty="0" err="1">
                  <a:solidFill>
                    <a:schemeClr val="accent2">
                      <a:lumMod val="50000"/>
                    </a:schemeClr>
                  </a:solidFill>
                  <a:latin typeface="Consolas" charset="0"/>
                  <a:ea typeface="Consolas" charset="0"/>
                  <a:cs typeface="Consolas" charset="0"/>
                </a:rPr>
                <a:t>FileAccess.ReadWrite</a:t>
              </a:r>
              <a:r>
                <a:rPr lang="en-US" sz="1500" b="1" dirty="0">
                  <a:solidFill>
                    <a:schemeClr val="accent2">
                      <a:lumMod val="50000"/>
                    </a:schemeClr>
                  </a:solidFill>
                  <a:latin typeface="Consolas" charset="0"/>
                  <a:ea typeface="Consolas" charset="0"/>
                  <a:cs typeface="Consolas" charset="0"/>
                </a:rPr>
                <a:t>)</a:t>
              </a:r>
              <a:r>
                <a:rPr lang="en-US" sz="1500" dirty="0">
                  <a:solidFill>
                    <a:schemeClr val="accent2">
                      <a:lumMod val="50000"/>
                    </a:schemeClr>
                  </a:solidFill>
                  <a:latin typeface="Consolas" charset="0"/>
                  <a:ea typeface="Consolas" charset="0"/>
                  <a:cs typeface="Consolas" charset="0"/>
                </a:rPr>
                <a:t> {</a:t>
              </a:r>
              <a:r>
                <a:rPr lang="mr-IN" sz="1500" dirty="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a:t>
              </a:r>
              <a:r>
                <a:rPr lang="en-US" sz="1500" dirty="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this (path, mode, access, </a:t>
              </a:r>
              <a:r>
                <a:rPr lang="en-US" sz="1500" b="1" dirty="0" err="1">
                  <a:solidFill>
                    <a:schemeClr val="accent2">
                      <a:lumMod val="50000"/>
                    </a:schemeClr>
                  </a:solidFill>
                  <a:latin typeface="Consolas" charset="0"/>
                  <a:ea typeface="Consolas" charset="0"/>
                  <a:cs typeface="Consolas" charset="0"/>
                </a:rPr>
                <a:t>FileShare.Read</a:t>
              </a:r>
              <a:r>
                <a:rPr lang="en-US" sz="1500" b="1" dirty="0">
                  <a:solidFill>
                    <a:schemeClr val="accent2">
                      <a:lumMod val="50000"/>
                    </a:schemeClr>
                  </a:solidFill>
                  <a:latin typeface="Consolas" charset="0"/>
                  <a:ea typeface="Consolas" charset="0"/>
                  <a:cs typeface="Consolas" charset="0"/>
                </a:rPr>
                <a:t>)</a:t>
              </a:r>
              <a:r>
                <a:rPr lang="en-US" sz="1500" dirty="0">
                  <a:solidFill>
                    <a:schemeClr val="accent2">
                      <a:lumMod val="50000"/>
                    </a:schemeClr>
                  </a:solidFill>
                  <a:latin typeface="Consolas" charset="0"/>
                  <a:ea typeface="Consolas" charset="0"/>
                  <a:cs typeface="Consolas" charset="0"/>
                </a:rPr>
                <a:t> {</a:t>
              </a:r>
              <a:r>
                <a:rPr lang="mr-IN" sz="1500" dirty="0" smtClean="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 </a:t>
              </a:r>
              <a:r>
                <a:rPr lang="en-US" sz="1500" b="1" dirty="0" err="1" smtClean="0">
                  <a:solidFill>
                    <a:schemeClr val="accent2">
                      <a:lumMod val="50000"/>
                    </a:schemeClr>
                  </a:solidFill>
                  <a:latin typeface="Consolas" charset="0"/>
                  <a:ea typeface="Consolas" charset="0"/>
                  <a:cs typeface="Consolas" charset="0"/>
                </a:rPr>
                <a:t>FileShare</a:t>
              </a:r>
              <a:r>
                <a:rPr lang="en-US" sz="1500" b="1"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share</a:t>
              </a:r>
              <a:r>
                <a:rPr lang="en-US" sz="1500" dirty="0" smtClean="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 </a:t>
              </a:r>
              <a:r>
                <a:rPr lang="en-US" sz="1500" b="1" dirty="0" smtClean="0">
                  <a:solidFill>
                    <a:schemeClr val="accent2">
                      <a:lumMod val="50000"/>
                    </a:schemeClr>
                  </a:solidFill>
                  <a:latin typeface="Consolas" charset="0"/>
                  <a:ea typeface="Consolas" charset="0"/>
                  <a:cs typeface="Consolas" charset="0"/>
                </a:rPr>
                <a:t>this </a:t>
              </a:r>
              <a:r>
                <a:rPr lang="en-US" sz="1500" b="1" dirty="0">
                  <a:solidFill>
                    <a:schemeClr val="accent2">
                      <a:lumMod val="50000"/>
                    </a:schemeClr>
                  </a:solidFill>
                  <a:latin typeface="Consolas" charset="0"/>
                  <a:ea typeface="Consolas" charset="0"/>
                  <a:cs typeface="Consolas" charset="0"/>
                </a:rPr>
                <a:t>(path, mode, access, share, 0x1000</a:t>
              </a:r>
              <a:r>
                <a:rPr lang="en-US" sz="1500" b="1" dirty="0" smtClean="0">
                  <a:solidFill>
                    <a:schemeClr val="accent2">
                      <a:lumMod val="50000"/>
                    </a:schemeClr>
                  </a:solidFill>
                  <a:latin typeface="Consolas" charset="0"/>
                  <a:ea typeface="Consolas" charset="0"/>
                  <a:cs typeface="Consolas" charset="0"/>
                </a:rPr>
                <a:t>)</a:t>
              </a:r>
              <a:r>
                <a:rPr lang="en-US" sz="1500" dirty="0" smtClean="0">
                  <a:solidFill>
                    <a:schemeClr val="accent2">
                      <a:lumMod val="50000"/>
                    </a:schemeClr>
                  </a:solidFill>
                  <a:latin typeface="Consolas" charset="0"/>
                  <a:ea typeface="Consolas" charset="0"/>
                  <a:cs typeface="Consolas" charset="0"/>
                </a:rPr>
                <a:t>{</a:t>
              </a:r>
              <a:r>
                <a:rPr lang="mr-IN" sz="1500" dirty="0" smtClean="0">
                  <a:solidFill>
                    <a:schemeClr val="accent2">
                      <a:lumMod val="50000"/>
                    </a:schemeClr>
                  </a:solidFill>
                  <a:latin typeface="Consolas" charset="0"/>
                  <a:ea typeface="Consolas" charset="0"/>
                  <a:cs typeface="Consolas" charset="0"/>
                </a:rPr>
                <a:t>...}</a:t>
              </a:r>
              <a:endParaRPr lang="en-US" sz="1500" dirty="0" smtClean="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 </a:t>
              </a:r>
            </a:p>
            <a:p>
              <a:pPr>
                <a:lnSpc>
                  <a:spcPct val="150000"/>
                </a:lnSpc>
              </a:pPr>
              <a:r>
                <a:rPr lang="en-US" sz="1500" b="1" dirty="0">
                  <a:solidFill>
                    <a:schemeClr val="accent2">
                      <a:lumMod val="50000"/>
                    </a:schemeClr>
                  </a:solidFill>
                  <a:latin typeface="Consolas" charset="0"/>
                  <a:ea typeface="Consolas" charset="0"/>
                  <a:cs typeface="Consolas" charset="0"/>
                </a:rPr>
                <a:t>	</a:t>
              </a:r>
              <a:r>
                <a:rPr lang="en-US" sz="1500" b="1" dirty="0" err="1" smtClean="0">
                  <a:solidFill>
                    <a:schemeClr val="accent2">
                      <a:lumMod val="50000"/>
                    </a:schemeClr>
                  </a:solidFill>
                  <a:latin typeface="Consolas" charset="0"/>
                  <a:ea typeface="Consolas" charset="0"/>
                  <a:cs typeface="Consolas" charset="0"/>
                </a:rPr>
                <a:t>FileShare</a:t>
              </a:r>
              <a:r>
                <a:rPr lang="en-US" sz="1500" b="1"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share, </a:t>
              </a:r>
              <a:r>
                <a:rPr lang="en-US" sz="1500" b="1" dirty="0" err="1">
                  <a:solidFill>
                    <a:schemeClr val="accent2">
                      <a:lumMod val="50000"/>
                    </a:schemeClr>
                  </a:solidFill>
                  <a:latin typeface="Consolas" charset="0"/>
                  <a:ea typeface="Consolas" charset="0"/>
                  <a:cs typeface="Consolas" charset="0"/>
                </a:rPr>
                <a:t>int</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bufferSize</a:t>
              </a:r>
              <a:r>
                <a:rPr lang="en-US" sz="1500" dirty="0">
                  <a:solidFill>
                    <a:schemeClr val="accent2">
                      <a:lumMod val="50000"/>
                    </a:schemeClr>
                  </a:solidFill>
                  <a:latin typeface="Consolas" charset="0"/>
                  <a:ea typeface="Consolas" charset="0"/>
                  <a:cs typeface="Consolas" charset="0"/>
                </a:rPr>
                <a:t>)</a:t>
              </a:r>
            </a:p>
            <a:p>
              <a:pPr>
                <a:lnSpc>
                  <a:spcPct val="150000"/>
                </a:lnSpc>
              </a:pPr>
              <a:r>
                <a:rPr lang="en-US" sz="1500" dirty="0">
                  <a:solidFill>
                    <a:schemeClr val="accent2">
                      <a:lumMod val="50000"/>
                    </a:schemeClr>
                  </a:solidFill>
                  <a:latin typeface="Consolas" charset="0"/>
                  <a:ea typeface="Consolas" charset="0"/>
                  <a:cs typeface="Consolas" charset="0"/>
                </a:rPr>
                <a:t>	</a:t>
              </a:r>
              <a:r>
                <a:rPr lang="en-US" sz="1500" dirty="0" smtClean="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this (path, mode, access, share, </a:t>
              </a:r>
              <a:r>
                <a:rPr lang="en-US" sz="1500" b="1" dirty="0" err="1">
                  <a:solidFill>
                    <a:schemeClr val="accent2">
                      <a:lumMod val="50000"/>
                    </a:schemeClr>
                  </a:solidFill>
                  <a:latin typeface="Consolas" charset="0"/>
                  <a:ea typeface="Consolas" charset="0"/>
                  <a:cs typeface="Consolas" charset="0"/>
                </a:rPr>
                <a:t>bufferSize</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FileOptions.None</a:t>
              </a:r>
              <a:r>
                <a:rPr lang="en-US" sz="1500" b="1" dirty="0">
                  <a:solidFill>
                    <a:schemeClr val="accent2">
                      <a:lumMod val="50000"/>
                    </a:schemeClr>
                  </a:solidFill>
                  <a:latin typeface="Consolas" charset="0"/>
                  <a:ea typeface="Consolas" charset="0"/>
                  <a:cs typeface="Consolas" charset="0"/>
                </a:rPr>
                <a:t>) </a:t>
              </a:r>
              <a:r>
                <a:rPr lang="en-US" sz="1500" dirty="0">
                  <a:solidFill>
                    <a:schemeClr val="accent2">
                      <a:lumMod val="50000"/>
                    </a:schemeClr>
                  </a:solidFill>
                  <a:latin typeface="Consolas" charset="0"/>
                  <a:ea typeface="Consolas" charset="0"/>
                  <a:cs typeface="Consolas" charset="0"/>
                </a:rPr>
                <a:t>{</a:t>
              </a:r>
              <a:r>
                <a:rPr lang="mr-IN" sz="1500" dirty="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a:p>
              <a:pPr>
                <a:lnSpc>
                  <a:spcPct val="150000"/>
                </a:lnSpc>
              </a:pPr>
              <a:r>
                <a:rPr lang="en-US" sz="1500" dirty="0" smtClean="0">
                  <a:solidFill>
                    <a:schemeClr val="accent2">
                      <a:lumMod val="50000"/>
                    </a:schemeClr>
                  </a:solidFill>
                  <a:latin typeface="Consolas" charset="0"/>
                  <a:ea typeface="Consolas" charset="0"/>
                  <a:cs typeface="Consolas" charset="0"/>
                </a:rPr>
                <a:t>public </a:t>
              </a:r>
              <a:r>
                <a:rPr lang="en-US" sz="1500" dirty="0" err="1">
                  <a:solidFill>
                    <a:schemeClr val="accent2">
                      <a:lumMod val="50000"/>
                    </a:schemeClr>
                  </a:solidFill>
                  <a:latin typeface="Consolas" charset="0"/>
                  <a:ea typeface="Consolas" charset="0"/>
                  <a:cs typeface="Consolas" charset="0"/>
                </a:rPr>
                <a:t>FileStream</a:t>
              </a:r>
              <a:r>
                <a:rPr lang="en-US" sz="1500" dirty="0">
                  <a:solidFill>
                    <a:schemeClr val="accent2">
                      <a:lumMod val="50000"/>
                    </a:schemeClr>
                  </a:solidFill>
                  <a:latin typeface="Consolas" charset="0"/>
                  <a:ea typeface="Consolas" charset="0"/>
                  <a:cs typeface="Consolas" charset="0"/>
                </a:rPr>
                <a:t> (</a:t>
              </a:r>
              <a:r>
                <a:rPr lang="en-US" sz="1500" b="1" dirty="0">
                  <a:solidFill>
                    <a:schemeClr val="accent2">
                      <a:lumMod val="50000"/>
                    </a:schemeClr>
                  </a:solidFill>
                  <a:latin typeface="Consolas" charset="0"/>
                  <a:ea typeface="Consolas" charset="0"/>
                  <a:cs typeface="Consolas" charset="0"/>
                </a:rPr>
                <a:t>string path, </a:t>
              </a:r>
              <a:r>
                <a:rPr lang="en-US" sz="1500" b="1" dirty="0" err="1">
                  <a:solidFill>
                    <a:schemeClr val="accent2">
                      <a:lumMod val="50000"/>
                    </a:schemeClr>
                  </a:solidFill>
                  <a:latin typeface="Consolas" charset="0"/>
                  <a:ea typeface="Consolas" charset="0"/>
                  <a:cs typeface="Consolas" charset="0"/>
                </a:rPr>
                <a:t>FileMode</a:t>
              </a:r>
              <a:r>
                <a:rPr lang="en-US" sz="1500" b="1" dirty="0">
                  <a:solidFill>
                    <a:schemeClr val="accent2">
                      <a:lumMod val="50000"/>
                    </a:schemeClr>
                  </a:solidFill>
                  <a:latin typeface="Consolas" charset="0"/>
                  <a:ea typeface="Consolas" charset="0"/>
                  <a:cs typeface="Consolas" charset="0"/>
                </a:rPr>
                <a:t> mode, </a:t>
              </a:r>
              <a:r>
                <a:rPr lang="en-US" sz="1500" b="1" dirty="0" err="1">
                  <a:solidFill>
                    <a:schemeClr val="accent2">
                      <a:lumMod val="50000"/>
                    </a:schemeClr>
                  </a:solidFill>
                  <a:latin typeface="Consolas" charset="0"/>
                  <a:ea typeface="Consolas" charset="0"/>
                  <a:cs typeface="Consolas" charset="0"/>
                </a:rPr>
                <a:t>FileAccess</a:t>
              </a:r>
              <a:r>
                <a:rPr lang="en-US" sz="1500" b="1" dirty="0">
                  <a:solidFill>
                    <a:schemeClr val="accent2">
                      <a:lumMod val="50000"/>
                    </a:schemeClr>
                  </a:solidFill>
                  <a:latin typeface="Consolas" charset="0"/>
                  <a:ea typeface="Consolas" charset="0"/>
                  <a:cs typeface="Consolas" charset="0"/>
                </a:rPr>
                <a:t> access, </a:t>
              </a:r>
            </a:p>
            <a:p>
              <a:pPr>
                <a:lnSpc>
                  <a:spcPct val="150000"/>
                </a:lnSpc>
              </a:pP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FileShare</a:t>
              </a:r>
              <a:r>
                <a:rPr lang="en-US" sz="1500" b="1" dirty="0">
                  <a:solidFill>
                    <a:schemeClr val="accent2">
                      <a:lumMod val="50000"/>
                    </a:schemeClr>
                  </a:solidFill>
                  <a:latin typeface="Consolas" charset="0"/>
                  <a:ea typeface="Consolas" charset="0"/>
                  <a:cs typeface="Consolas" charset="0"/>
                </a:rPr>
                <a:t> share, </a:t>
              </a:r>
              <a:r>
                <a:rPr lang="en-US" sz="1500" b="1" dirty="0" err="1">
                  <a:solidFill>
                    <a:schemeClr val="accent2">
                      <a:lumMod val="50000"/>
                    </a:schemeClr>
                  </a:solidFill>
                  <a:latin typeface="Consolas" charset="0"/>
                  <a:ea typeface="Consolas" charset="0"/>
                  <a:cs typeface="Consolas" charset="0"/>
                </a:rPr>
                <a:t>int</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bufferSize</a:t>
              </a:r>
              <a:r>
                <a:rPr lang="en-US" sz="1500" b="1" dirty="0">
                  <a:solidFill>
                    <a:schemeClr val="accent2">
                      <a:lumMod val="50000"/>
                    </a:schemeClr>
                  </a:solidFill>
                  <a:latin typeface="Consolas" charset="0"/>
                  <a:ea typeface="Consolas" charset="0"/>
                  <a:cs typeface="Consolas" charset="0"/>
                </a:rPr>
                <a:t>, </a:t>
              </a:r>
              <a:r>
                <a:rPr lang="en-US" sz="1500" b="1" dirty="0" err="1">
                  <a:solidFill>
                    <a:schemeClr val="accent2">
                      <a:lumMod val="50000"/>
                    </a:schemeClr>
                  </a:solidFill>
                  <a:latin typeface="Consolas" charset="0"/>
                  <a:ea typeface="Consolas" charset="0"/>
                  <a:cs typeface="Consolas" charset="0"/>
                </a:rPr>
                <a:t>FileOptions</a:t>
              </a:r>
              <a:r>
                <a:rPr lang="en-US" sz="1500" b="1" dirty="0">
                  <a:solidFill>
                    <a:schemeClr val="accent2">
                      <a:lumMod val="50000"/>
                    </a:schemeClr>
                  </a:solidFill>
                  <a:latin typeface="Consolas" charset="0"/>
                  <a:ea typeface="Consolas" charset="0"/>
                  <a:cs typeface="Consolas" charset="0"/>
                </a:rPr>
                <a:t> options</a:t>
              </a:r>
              <a:r>
                <a:rPr lang="en-US" sz="1500" dirty="0" smtClean="0">
                  <a:solidFill>
                    <a:schemeClr val="accent2">
                      <a:lumMod val="50000"/>
                    </a:schemeClr>
                  </a:solidFill>
                  <a:latin typeface="Consolas" charset="0"/>
                  <a:ea typeface="Consolas" charset="0"/>
                  <a:cs typeface="Consolas" charset="0"/>
                </a:rPr>
                <a:t>) {</a:t>
              </a:r>
              <a:r>
                <a:rPr lang="mr-IN" sz="1500" dirty="0" smtClean="0">
                  <a:solidFill>
                    <a:schemeClr val="accent2">
                      <a:lumMod val="50000"/>
                    </a:schemeClr>
                  </a:solidFill>
                  <a:latin typeface="Consolas" charset="0"/>
                  <a:ea typeface="Consolas" charset="0"/>
                  <a:cs typeface="Consolas" charset="0"/>
                </a:rPr>
                <a:t>...}</a:t>
              </a:r>
              <a:endParaRPr lang="en-US" sz="1500" dirty="0">
                <a:solidFill>
                  <a:schemeClr val="accent2">
                    <a:lumMod val="50000"/>
                  </a:schemeClr>
                </a:solidFill>
                <a:latin typeface="Consolas" charset="0"/>
                <a:ea typeface="Consolas" charset="0"/>
                <a:cs typeface="Consolas" charset="0"/>
              </a:endParaRPr>
            </a:p>
          </p:txBody>
        </p:sp>
        <p:sp>
          <p:nvSpPr>
            <p:cNvPr id="6" name="Rectangle 5"/>
            <p:cNvSpPr/>
            <p:nvPr/>
          </p:nvSpPr>
          <p:spPr>
            <a:xfrm>
              <a:off x="92115" y="1157650"/>
              <a:ext cx="8698375" cy="120032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Methods can have overloads. Basically, that means that different method headers can exist that all share the same name but differ in the number of parameters or the type those parameters have. Often, one wants to provide “convenience overloads” for methods that take a bunch of parameters, supplying default values for more advanced parameters.</a:t>
              </a:r>
            </a:p>
          </p:txBody>
        </p:sp>
      </p:grpSp>
    </p:spTree>
    <p:extLst>
      <p:ext uri="{BB962C8B-B14F-4D97-AF65-F5344CB8AC3E}">
        <p14:creationId xmlns:p14="http://schemas.microsoft.com/office/powerpoint/2010/main" val="55328767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Optional and Named </a:t>
            </a:r>
            <a:r>
              <a:rPr lang="en-US" dirty="0" smtClean="0"/>
              <a:t>Parameters</a:t>
            </a:r>
            <a:endParaRPr lang="en-US" dirty="0"/>
          </a:p>
        </p:txBody>
      </p:sp>
      <p:grpSp>
        <p:nvGrpSpPr>
          <p:cNvPr id="8" name="Group 7"/>
          <p:cNvGrpSpPr/>
          <p:nvPr/>
        </p:nvGrpSpPr>
        <p:grpSpPr>
          <a:xfrm>
            <a:off x="198457" y="762000"/>
            <a:ext cx="8747086" cy="5451253"/>
            <a:chOff x="198456" y="1066800"/>
            <a:chExt cx="8747086" cy="5451253"/>
          </a:xfrm>
        </p:grpSpPr>
        <p:grpSp>
          <p:nvGrpSpPr>
            <p:cNvPr id="7" name="Group 6"/>
            <p:cNvGrpSpPr/>
            <p:nvPr/>
          </p:nvGrpSpPr>
          <p:grpSpPr>
            <a:xfrm>
              <a:off x="198457" y="1066800"/>
              <a:ext cx="8747085" cy="4272144"/>
              <a:chOff x="92115" y="1157650"/>
              <a:chExt cx="9021984" cy="4272144"/>
            </a:xfrm>
          </p:grpSpPr>
          <p:sp>
            <p:nvSpPr>
              <p:cNvPr id="4" name="Rectangle 3"/>
              <p:cNvSpPr/>
              <p:nvPr/>
            </p:nvSpPr>
            <p:spPr>
              <a:xfrm>
                <a:off x="111889" y="2382806"/>
                <a:ext cx="9002210" cy="3046988"/>
              </a:xfrm>
              <a:prstGeom prst="rect">
                <a:avLst/>
              </a:prstGeom>
            </p:spPr>
            <p:txBody>
              <a:bodyPr wrap="square">
                <a:spAutoFit/>
              </a:bodyPr>
              <a:lstStyle/>
              <a:p>
                <a:pPr algn="just"/>
                <a:r>
                  <a:rPr lang="en-US" sz="1600" dirty="0">
                    <a:solidFill>
                      <a:schemeClr val="accent2">
                        <a:lumMod val="50000"/>
                      </a:schemeClr>
                    </a:solidFill>
                    <a:latin typeface="Consolas" charset="0"/>
                    <a:ea typeface="Consolas" charset="0"/>
                    <a:cs typeface="Consolas" charset="0"/>
                  </a:rPr>
                  <a:t>public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string </a:t>
                </a:r>
                <a:r>
                  <a:rPr lang="en-US" sz="1600" dirty="0">
                    <a:solidFill>
                      <a:schemeClr val="accent2">
                        <a:lumMod val="50000"/>
                      </a:schemeClr>
                    </a:solidFill>
                    <a:latin typeface="Consolas" charset="0"/>
                    <a:ea typeface="Consolas" charset="0"/>
                    <a:cs typeface="Consolas" charset="0"/>
                  </a:rPr>
                  <a:t>path,</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a:t>
                </a:r>
                <a:r>
                  <a:rPr lang="en-US" sz="1600" dirty="0">
                    <a:solidFill>
                      <a:schemeClr val="accent2">
                        <a:lumMod val="50000"/>
                      </a:schemeClr>
                    </a:solidFill>
                    <a:latin typeface="Consolas" charset="0"/>
                    <a:ea typeface="Consolas" charset="0"/>
                    <a:cs typeface="Consolas" charset="0"/>
                  </a:rPr>
                  <a:t> mode,</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a:t>
                </a:r>
                <a:r>
                  <a:rPr lang="en-US" sz="1600" dirty="0">
                    <a:solidFill>
                      <a:schemeClr val="accent2">
                        <a:lumMod val="50000"/>
                      </a:schemeClr>
                    </a:solidFill>
                    <a:latin typeface="Consolas" charset="0"/>
                    <a:ea typeface="Consolas" charset="0"/>
                    <a:cs typeface="Consolas" charset="0"/>
                  </a:rPr>
                  <a:t> access = </a:t>
                </a:r>
                <a:r>
                  <a:rPr lang="en-US" sz="1600" dirty="0" err="1">
                    <a:solidFill>
                      <a:schemeClr val="accent2">
                        <a:lumMod val="50000"/>
                      </a:schemeClr>
                    </a:solidFill>
                    <a:latin typeface="Consolas" charset="0"/>
                    <a:ea typeface="Consolas" charset="0"/>
                    <a:cs typeface="Consolas" charset="0"/>
                  </a:rPr>
                  <a:t>FileAccess.ReadWrite</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a:t>
                </a:r>
                <a:r>
                  <a:rPr lang="en-US" sz="1600" dirty="0">
                    <a:solidFill>
                      <a:schemeClr val="accent2">
                        <a:lumMod val="50000"/>
                      </a:schemeClr>
                    </a:solidFill>
                    <a:latin typeface="Consolas" charset="0"/>
                    <a:ea typeface="Consolas" charset="0"/>
                    <a:cs typeface="Consolas" charset="0"/>
                  </a:rPr>
                  <a:t> share = </a:t>
                </a:r>
                <a:r>
                  <a:rPr lang="en-US" sz="1600" dirty="0" err="1">
                    <a:solidFill>
                      <a:schemeClr val="accent2">
                        <a:lumMod val="50000"/>
                      </a:schemeClr>
                    </a:solidFill>
                    <a:latin typeface="Consolas" charset="0"/>
                    <a:ea typeface="Consolas" charset="0"/>
                    <a:cs typeface="Consolas" charset="0"/>
                  </a:rPr>
                  <a:t>FileShare.Read</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bufferSize</a:t>
                </a:r>
                <a:r>
                  <a:rPr lang="en-US" sz="1600" dirty="0">
                    <a:solidFill>
                      <a:schemeClr val="accent2">
                        <a:lumMod val="50000"/>
                      </a:schemeClr>
                    </a:solidFill>
                    <a:latin typeface="Consolas" charset="0"/>
                    <a:ea typeface="Consolas" charset="0"/>
                    <a:cs typeface="Consolas" charset="0"/>
                  </a:rPr>
                  <a:t> = 0x1000,</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FileOptions</a:t>
                </a:r>
                <a:r>
                  <a:rPr lang="en-US" sz="1600" dirty="0">
                    <a:solidFill>
                      <a:schemeClr val="accent2">
                        <a:lumMod val="50000"/>
                      </a:schemeClr>
                    </a:solidFill>
                    <a:latin typeface="Consolas" charset="0"/>
                    <a:ea typeface="Consolas" charset="0"/>
                    <a:cs typeface="Consolas" charset="0"/>
                  </a:rPr>
                  <a:t> options = </a:t>
                </a:r>
                <a:r>
                  <a:rPr lang="en-US" sz="1600" dirty="0" err="1">
                    <a:solidFill>
                      <a:schemeClr val="accent2">
                        <a:lumMod val="50000"/>
                      </a:schemeClr>
                    </a:solidFill>
                    <a:latin typeface="Consolas" charset="0"/>
                    <a:ea typeface="Consolas" charset="0"/>
                    <a:cs typeface="Consolas" charset="0"/>
                  </a:rPr>
                  <a:t>FileOptions.None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a:t>
                </a:r>
              </a:p>
              <a:p>
                <a:pPr algn="just"/>
                <a:r>
                  <a:rPr lang="mr-IN" sz="1600" dirty="0">
                    <a:solidFill>
                      <a:schemeClr val="accent2">
                        <a:lumMod val="50000"/>
                      </a:schemeClr>
                    </a:solidFill>
                    <a:latin typeface="Consolas" charset="0"/>
                    <a:ea typeface="Consolas" charset="0"/>
                    <a:cs typeface="Consolas" charset="0"/>
                  </a:rPr>
                  <a:t>	{</a:t>
                </a:r>
              </a:p>
              <a:p>
                <a:pPr algn="just"/>
                <a:r>
                  <a:rPr lang="en-US" sz="1600" dirty="0">
                    <a:solidFill>
                      <a:schemeClr val="accent2">
                        <a:lumMod val="50000"/>
                      </a:schemeClr>
                    </a:solidFill>
                    <a:latin typeface="Consolas" charset="0"/>
                    <a:ea typeface="Consolas" charset="0"/>
                    <a:cs typeface="Consolas" charset="0"/>
                  </a:rPr>
                  <a:t>		// Actual </a:t>
                </a:r>
                <a:r>
                  <a:rPr lang="en-US" sz="1600" dirty="0" smtClean="0">
                    <a:solidFill>
                      <a:schemeClr val="accent2">
                        <a:lumMod val="50000"/>
                      </a:schemeClr>
                    </a:solidFill>
                    <a:latin typeface="Consolas" charset="0"/>
                    <a:ea typeface="Consolas" charset="0"/>
                    <a:cs typeface="Consolas" charset="0"/>
                  </a:rPr>
                  <a:t>code here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 ...</a:t>
                </a:r>
              </a:p>
              <a:p>
                <a:pPr algn="just"/>
                <a:r>
                  <a:rPr lang="mr-IN" sz="1600" dirty="0">
                    <a:solidFill>
                      <a:schemeClr val="accent2">
                        <a:lumMod val="50000"/>
                      </a:schemeClr>
                    </a:solidFill>
                    <a:latin typeface="Consolas" charset="0"/>
                    <a:ea typeface="Consolas" charset="0"/>
                    <a:cs typeface="Consolas" charset="0"/>
                  </a:rPr>
                  <a:t>	}</a:t>
                </a:r>
                <a:endParaRPr lang="en-US" sz="1500" dirty="0">
                  <a:solidFill>
                    <a:schemeClr val="accent2">
                      <a:lumMod val="50000"/>
                    </a:schemeClr>
                  </a:solidFill>
                  <a:latin typeface="Consolas" charset="0"/>
                  <a:ea typeface="Consolas" charset="0"/>
                  <a:cs typeface="Consolas" charset="0"/>
                </a:endParaRPr>
              </a:p>
            </p:txBody>
          </p:sp>
          <p:sp>
            <p:nvSpPr>
              <p:cNvPr id="6" name="Rectangle 5"/>
              <p:cNvSpPr/>
              <p:nvPr/>
            </p:nvSpPr>
            <p:spPr>
              <a:xfrm>
                <a:off x="92115" y="1157650"/>
                <a:ext cx="9021984" cy="923330"/>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With optional parameters, you can take an alternative approach for defining those methods. Instead of having more overloads, parameters can specify a default value that’s put in place when the parameter is omitted in a method call</a:t>
                </a:r>
              </a:p>
            </p:txBody>
          </p:sp>
        </p:grpSp>
        <p:sp>
          <p:nvSpPr>
            <p:cNvPr id="5" name="Rectangle 4"/>
            <p:cNvSpPr/>
            <p:nvPr/>
          </p:nvSpPr>
          <p:spPr>
            <a:xfrm>
              <a:off x="198456" y="5317724"/>
              <a:ext cx="8747085" cy="1200329"/>
            </a:xfrm>
            <a:prstGeom prst="rect">
              <a:avLst/>
            </a:prstGeom>
          </p:spPr>
          <p:txBody>
            <a:bodyPr wrap="square">
              <a:spAutoFit/>
            </a:bodyPr>
            <a:lstStyle/>
            <a:p>
              <a:pPr algn="just"/>
              <a:r>
                <a:rPr lang="en-US" dirty="0">
                  <a:solidFill>
                    <a:schemeClr val="accent2">
                      <a:lumMod val="50000"/>
                    </a:schemeClr>
                  </a:solidFill>
                  <a:latin typeface="Calibri" charset="0"/>
                  <a:ea typeface="Calibri" charset="0"/>
                  <a:cs typeface="Calibri" charset="0"/>
                </a:rPr>
                <a:t>After specifying the parameter type and name, a default value is supplied using what looks like an assignment. Optional parameters have to go after all required parameters. Valid default values include constants such as numerals, Boolean values, strings, </a:t>
              </a:r>
              <a:r>
                <a:rPr lang="en-US" dirty="0" err="1">
                  <a:solidFill>
                    <a:schemeClr val="accent2">
                      <a:lumMod val="50000"/>
                    </a:schemeClr>
                  </a:solidFill>
                  <a:latin typeface="Calibri" charset="0"/>
                  <a:ea typeface="Calibri" charset="0"/>
                  <a:cs typeface="Calibri" charset="0"/>
                </a:rPr>
                <a:t>enums</a:t>
              </a:r>
              <a:r>
                <a:rPr lang="en-US" dirty="0">
                  <a:solidFill>
                    <a:schemeClr val="accent2">
                      <a:lumMod val="50000"/>
                    </a:schemeClr>
                  </a:solidFill>
                  <a:latin typeface="Calibri" charset="0"/>
                  <a:ea typeface="Calibri" charset="0"/>
                  <a:cs typeface="Calibri" charset="0"/>
                </a:rPr>
                <a:t>, and the null reference. </a:t>
              </a:r>
            </a:p>
          </p:txBody>
        </p:sp>
      </p:grpSp>
    </p:spTree>
    <p:extLst>
      <p:ext uri="{BB962C8B-B14F-4D97-AF65-F5344CB8AC3E}">
        <p14:creationId xmlns:p14="http://schemas.microsoft.com/office/powerpoint/2010/main" val="72254051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Optional and Named </a:t>
            </a:r>
            <a:r>
              <a:rPr lang="en-US" dirty="0" smtClean="0"/>
              <a:t>Parameters</a:t>
            </a:r>
            <a:endParaRPr lang="en-US" dirty="0"/>
          </a:p>
        </p:txBody>
      </p:sp>
      <p:grpSp>
        <p:nvGrpSpPr>
          <p:cNvPr id="8" name="Group 7"/>
          <p:cNvGrpSpPr/>
          <p:nvPr/>
        </p:nvGrpSpPr>
        <p:grpSpPr>
          <a:xfrm>
            <a:off x="198457" y="762000"/>
            <a:ext cx="8747085" cy="5538487"/>
            <a:chOff x="198456" y="2063356"/>
            <a:chExt cx="8747085" cy="5538487"/>
          </a:xfrm>
        </p:grpSpPr>
        <p:sp>
          <p:nvSpPr>
            <p:cNvPr id="4" name="Rectangle 3"/>
            <p:cNvSpPr/>
            <p:nvPr/>
          </p:nvSpPr>
          <p:spPr>
            <a:xfrm>
              <a:off x="217627" y="2063356"/>
              <a:ext cx="8727914" cy="3046988"/>
            </a:xfrm>
            <a:prstGeom prst="rect">
              <a:avLst/>
            </a:prstGeom>
          </p:spPr>
          <p:txBody>
            <a:bodyPr wrap="square">
              <a:spAutoFit/>
            </a:bodyPr>
            <a:lstStyle/>
            <a:p>
              <a:pPr algn="just"/>
              <a:r>
                <a:rPr lang="en-US" sz="1600" dirty="0">
                  <a:solidFill>
                    <a:schemeClr val="accent2">
                      <a:lumMod val="50000"/>
                    </a:schemeClr>
                  </a:solidFill>
                  <a:latin typeface="Consolas" charset="0"/>
                  <a:ea typeface="Consolas" charset="0"/>
                  <a:cs typeface="Consolas" charset="0"/>
                </a:rPr>
                <a:t>public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string </a:t>
              </a:r>
              <a:r>
                <a:rPr lang="en-US" sz="1600" dirty="0">
                  <a:solidFill>
                    <a:schemeClr val="accent2">
                      <a:lumMod val="50000"/>
                    </a:schemeClr>
                  </a:solidFill>
                  <a:latin typeface="Consolas" charset="0"/>
                  <a:ea typeface="Consolas" charset="0"/>
                  <a:cs typeface="Consolas" charset="0"/>
                </a:rPr>
                <a:t>path,</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a:t>
              </a:r>
              <a:r>
                <a:rPr lang="en-US" sz="1600" dirty="0">
                  <a:solidFill>
                    <a:schemeClr val="accent2">
                      <a:lumMod val="50000"/>
                    </a:schemeClr>
                  </a:solidFill>
                  <a:latin typeface="Consolas" charset="0"/>
                  <a:ea typeface="Consolas" charset="0"/>
                  <a:cs typeface="Consolas" charset="0"/>
                </a:rPr>
                <a:t> mode,</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a:t>
              </a:r>
              <a:r>
                <a:rPr lang="en-US" sz="1600" dirty="0">
                  <a:solidFill>
                    <a:schemeClr val="accent2">
                      <a:lumMod val="50000"/>
                    </a:schemeClr>
                  </a:solidFill>
                  <a:latin typeface="Consolas" charset="0"/>
                  <a:ea typeface="Consolas" charset="0"/>
                  <a:cs typeface="Consolas" charset="0"/>
                </a:rPr>
                <a:t> access = </a:t>
              </a:r>
              <a:r>
                <a:rPr lang="en-US" sz="1600" dirty="0" err="1">
                  <a:solidFill>
                    <a:schemeClr val="accent2">
                      <a:lumMod val="50000"/>
                    </a:schemeClr>
                  </a:solidFill>
                  <a:latin typeface="Consolas" charset="0"/>
                  <a:ea typeface="Consolas" charset="0"/>
                  <a:cs typeface="Consolas" charset="0"/>
                </a:rPr>
                <a:t>FileAccess.ReadWrite</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a:t>
              </a:r>
              <a:r>
                <a:rPr lang="en-US" sz="1600" dirty="0">
                  <a:solidFill>
                    <a:schemeClr val="accent2">
                      <a:lumMod val="50000"/>
                    </a:schemeClr>
                  </a:solidFill>
                  <a:latin typeface="Consolas" charset="0"/>
                  <a:ea typeface="Consolas" charset="0"/>
                  <a:cs typeface="Consolas" charset="0"/>
                </a:rPr>
                <a:t> share = </a:t>
              </a:r>
              <a:r>
                <a:rPr lang="en-US" sz="1600" dirty="0" err="1">
                  <a:solidFill>
                    <a:schemeClr val="accent2">
                      <a:lumMod val="50000"/>
                    </a:schemeClr>
                  </a:solidFill>
                  <a:latin typeface="Consolas" charset="0"/>
                  <a:ea typeface="Consolas" charset="0"/>
                  <a:cs typeface="Consolas" charset="0"/>
                </a:rPr>
                <a:t>FileShare.Read</a:t>
              </a:r>
              <a:r>
                <a:rPr lang="en-US" sz="1600" dirty="0">
                  <a:solidFill>
                    <a:schemeClr val="accent2">
                      <a:lumMod val="50000"/>
                    </a:schemeClr>
                  </a:solidFill>
                  <a:latin typeface="Consolas" charset="0"/>
                  <a:ea typeface="Consolas" charset="0"/>
                  <a:cs typeface="Consolas" charset="0"/>
                </a:rPr>
                <a:t>,</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bufferSize</a:t>
              </a:r>
              <a:r>
                <a:rPr lang="en-US" sz="1600" dirty="0">
                  <a:solidFill>
                    <a:schemeClr val="accent2">
                      <a:lumMod val="50000"/>
                    </a:schemeClr>
                  </a:solidFill>
                  <a:latin typeface="Consolas" charset="0"/>
                  <a:ea typeface="Consolas" charset="0"/>
                  <a:cs typeface="Consolas" charset="0"/>
                </a:rPr>
                <a:t> = 0x1000,</a:t>
              </a:r>
            </a:p>
            <a:p>
              <a:pPr algn="just"/>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FileOptions</a:t>
              </a:r>
              <a:r>
                <a:rPr lang="en-US" sz="1600" dirty="0">
                  <a:solidFill>
                    <a:schemeClr val="accent2">
                      <a:lumMod val="50000"/>
                    </a:schemeClr>
                  </a:solidFill>
                  <a:latin typeface="Consolas" charset="0"/>
                  <a:ea typeface="Consolas" charset="0"/>
                  <a:cs typeface="Consolas" charset="0"/>
                </a:rPr>
                <a:t> options = </a:t>
              </a:r>
              <a:r>
                <a:rPr lang="en-US" sz="1600" dirty="0" err="1">
                  <a:solidFill>
                    <a:schemeClr val="accent2">
                      <a:lumMod val="50000"/>
                    </a:schemeClr>
                  </a:solidFill>
                  <a:latin typeface="Consolas" charset="0"/>
                  <a:ea typeface="Consolas" charset="0"/>
                  <a:cs typeface="Consolas" charset="0"/>
                </a:rPr>
                <a:t>FileOptions.None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a:t>
              </a:r>
            </a:p>
            <a:p>
              <a:pPr algn="just"/>
              <a:r>
                <a:rPr lang="mr-IN" sz="1600" dirty="0">
                  <a:solidFill>
                    <a:schemeClr val="accent2">
                      <a:lumMod val="50000"/>
                    </a:schemeClr>
                  </a:solidFill>
                  <a:latin typeface="Consolas" charset="0"/>
                  <a:ea typeface="Consolas" charset="0"/>
                  <a:cs typeface="Consolas" charset="0"/>
                </a:rPr>
                <a:t>	{</a:t>
              </a:r>
            </a:p>
            <a:p>
              <a:pPr algn="just"/>
              <a:r>
                <a:rPr lang="en-US" sz="1600" dirty="0">
                  <a:solidFill>
                    <a:schemeClr val="accent2">
                      <a:lumMod val="50000"/>
                    </a:schemeClr>
                  </a:solidFill>
                  <a:latin typeface="Consolas" charset="0"/>
                  <a:ea typeface="Consolas" charset="0"/>
                  <a:cs typeface="Consolas" charset="0"/>
                </a:rPr>
                <a:t>		// Actual </a:t>
              </a:r>
              <a:r>
                <a:rPr lang="en-US" sz="1600" dirty="0" smtClean="0">
                  <a:solidFill>
                    <a:schemeClr val="accent2">
                      <a:lumMod val="50000"/>
                    </a:schemeClr>
                  </a:solidFill>
                  <a:latin typeface="Consolas" charset="0"/>
                  <a:ea typeface="Consolas" charset="0"/>
                  <a:cs typeface="Consolas" charset="0"/>
                </a:rPr>
                <a:t>code here</a:t>
              </a:r>
              <a:endParaRPr lang="en-US" sz="1600" dirty="0">
                <a:solidFill>
                  <a:schemeClr val="accent2">
                    <a:lumMod val="50000"/>
                  </a:schemeClr>
                </a:solidFill>
                <a:latin typeface="Consolas" charset="0"/>
                <a:ea typeface="Consolas" charset="0"/>
                <a:cs typeface="Consolas" charset="0"/>
              </a:endParaRPr>
            </a:p>
            <a:p>
              <a:pPr algn="just"/>
              <a:r>
                <a:rPr lang="mr-IN" sz="1600" dirty="0">
                  <a:solidFill>
                    <a:schemeClr val="accent2">
                      <a:lumMod val="50000"/>
                    </a:schemeClr>
                  </a:solidFill>
                  <a:latin typeface="Consolas" charset="0"/>
                  <a:ea typeface="Consolas" charset="0"/>
                  <a:cs typeface="Consolas" charset="0"/>
                </a:rPr>
                <a:t>		// ...</a:t>
              </a:r>
            </a:p>
            <a:p>
              <a:pPr algn="just"/>
              <a:r>
                <a:rPr lang="mr-IN" sz="1600" dirty="0">
                  <a:solidFill>
                    <a:schemeClr val="accent2">
                      <a:lumMod val="50000"/>
                    </a:schemeClr>
                  </a:solidFill>
                  <a:latin typeface="Consolas" charset="0"/>
                  <a:ea typeface="Consolas" charset="0"/>
                  <a:cs typeface="Consolas" charset="0"/>
                </a:rPr>
                <a:t>	}</a:t>
              </a:r>
              <a:endParaRPr lang="en-US" sz="1500" dirty="0">
                <a:solidFill>
                  <a:schemeClr val="accent2">
                    <a:lumMod val="50000"/>
                  </a:schemeClr>
                </a:solidFill>
                <a:latin typeface="Consolas" charset="0"/>
                <a:ea typeface="Consolas" charset="0"/>
                <a:cs typeface="Consolas" charset="0"/>
              </a:endParaRPr>
            </a:p>
          </p:txBody>
        </p:sp>
        <p:sp>
          <p:nvSpPr>
            <p:cNvPr id="5" name="Rectangle 4"/>
            <p:cNvSpPr/>
            <p:nvPr/>
          </p:nvSpPr>
          <p:spPr>
            <a:xfrm>
              <a:off x="198456" y="5293519"/>
              <a:ext cx="8747085" cy="2308324"/>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smtClean="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FileAccess.Write</a:t>
              </a:r>
              <a:r>
                <a:rPr lang="en-US" sz="1600" dirty="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FileAccess.Write</a:t>
              </a:r>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FileShare.Inheritable</a:t>
              </a:r>
              <a:r>
                <a:rPr lang="en-US" sz="1600" dirty="0">
                  <a:solidFill>
                    <a:schemeClr val="accent2">
                      <a:lumMod val="50000"/>
                    </a:schemeClr>
                  </a:solidFill>
                  <a:latin typeface="Consolas" charset="0"/>
                  <a:ea typeface="Consolas" charset="0"/>
                  <a:cs typeface="Consolas" charset="0"/>
                </a:rPr>
                <a:t>, 0x5000);</a:t>
              </a:r>
            </a:p>
            <a:p>
              <a:r>
                <a:rPr lang="en-US" sz="1600" dirty="0" smtClean="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FileMode.Create</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FileAccess.Write</a:t>
              </a:r>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FileShare.Inheritable</a:t>
              </a:r>
              <a:r>
                <a:rPr lang="en-US" sz="1600" dirty="0">
                  <a:solidFill>
                    <a:schemeClr val="accent2">
                      <a:lumMod val="50000"/>
                    </a:schemeClr>
                  </a:solidFill>
                  <a:latin typeface="Consolas" charset="0"/>
                  <a:ea typeface="Consolas" charset="0"/>
                  <a:cs typeface="Consolas" charset="0"/>
                </a:rPr>
                <a:t>, 0x5000, </a:t>
              </a:r>
              <a:r>
                <a:rPr lang="en-US" sz="1600" dirty="0" err="1">
                  <a:solidFill>
                    <a:schemeClr val="accent2">
                      <a:lumMod val="50000"/>
                    </a:schemeClr>
                  </a:solidFill>
                  <a:latin typeface="Consolas" charset="0"/>
                  <a:ea typeface="Consolas" charset="0"/>
                  <a:cs typeface="Consolas" charset="0"/>
                </a:rPr>
                <a:t>FileOptions.Asynchronous</a:t>
              </a:r>
              <a:r>
                <a:rPr lang="en-US" sz="1600" dirty="0" smtClean="0">
                  <a:solidFill>
                    <a:schemeClr val="accent2">
                      <a:lumMod val="50000"/>
                    </a:schemeClr>
                  </a:solidFill>
                  <a:latin typeface="Consolas" charset="0"/>
                  <a:ea typeface="Consolas" charset="0"/>
                  <a:cs typeface="Consolas" charset="0"/>
                </a:rPr>
                <a:t>);</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new </a:t>
              </a:r>
              <a:r>
                <a:rPr lang="en-US" sz="1600" dirty="0" err="1">
                  <a:solidFill>
                    <a:schemeClr val="accent2">
                      <a:lumMod val="50000"/>
                    </a:schemeClr>
                  </a:solidFill>
                  <a:latin typeface="Consolas" charset="0"/>
                  <a:ea typeface="Consolas" charset="0"/>
                  <a:cs typeface="Consolas" charset="0"/>
                </a:rPr>
                <a:t>FileStream</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temp.txt</a:t>
              </a:r>
              <a:r>
                <a:rPr lang="en-US" sz="1600" dirty="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FileMode.Create</a:t>
              </a:r>
              <a:r>
                <a:rPr lang="en-US" sz="1600" dirty="0" smtClean="0">
                  <a:solidFill>
                    <a:schemeClr val="accent2">
                      <a:lumMod val="50000"/>
                    </a:schemeClr>
                  </a:solidFill>
                  <a:latin typeface="Consolas" charset="0"/>
                  <a:ea typeface="Consolas" charset="0"/>
                  <a:cs typeface="Consolas" charset="0"/>
                </a:rPr>
                <a:t>, options: </a:t>
              </a:r>
              <a:r>
                <a:rPr lang="en-US" sz="1600" dirty="0" err="1" smtClean="0">
                  <a:solidFill>
                    <a:schemeClr val="accent2">
                      <a:lumMod val="50000"/>
                    </a:schemeClr>
                  </a:solidFill>
                  <a:latin typeface="Consolas" charset="0"/>
                  <a:ea typeface="Consolas" charset="0"/>
                  <a:cs typeface="Consolas" charset="0"/>
                </a:rPr>
                <a:t>FileOptions.Asynchronous</a:t>
              </a:r>
              <a:r>
                <a:rPr lang="en-US" sz="1600" dirty="0">
                  <a:solidFill>
                    <a:schemeClr val="accent2">
                      <a:lumMod val="50000"/>
                    </a:schemeClr>
                  </a:solidFill>
                  <a:latin typeface="Consolas" charset="0"/>
                  <a:ea typeface="Consolas" charset="0"/>
                  <a:cs typeface="Consolas" charset="0"/>
                </a:rPr>
                <a:t>);</a:t>
              </a:r>
            </a:p>
          </p:txBody>
        </p:sp>
      </p:grpSp>
    </p:spTree>
    <p:extLst>
      <p:ext uri="{BB962C8B-B14F-4D97-AF65-F5344CB8AC3E}">
        <p14:creationId xmlns:p14="http://schemas.microsoft.com/office/powerpoint/2010/main" val="20834998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 </a:t>
            </a:r>
            <a:r>
              <a:rPr lang="en-US" dirty="0" smtClean="0"/>
              <a:t>Arrays</a:t>
            </a:r>
            <a:endParaRPr lang="en-US" dirty="0"/>
          </a:p>
        </p:txBody>
      </p:sp>
      <p:grpSp>
        <p:nvGrpSpPr>
          <p:cNvPr id="17" name="Group 16"/>
          <p:cNvGrpSpPr/>
          <p:nvPr/>
        </p:nvGrpSpPr>
        <p:grpSpPr>
          <a:xfrm>
            <a:off x="284060" y="721338"/>
            <a:ext cx="8610600" cy="5212551"/>
            <a:chOff x="284060" y="721338"/>
            <a:chExt cx="8610600" cy="5212551"/>
          </a:xfrm>
        </p:grpSpPr>
        <p:grpSp>
          <p:nvGrpSpPr>
            <p:cNvPr id="12" name="Group 11"/>
            <p:cNvGrpSpPr/>
            <p:nvPr/>
          </p:nvGrpSpPr>
          <p:grpSpPr>
            <a:xfrm>
              <a:off x="284060" y="721338"/>
              <a:ext cx="8610600" cy="5212551"/>
              <a:chOff x="284060" y="721338"/>
              <a:chExt cx="8610600" cy="5212551"/>
            </a:xfrm>
          </p:grpSpPr>
          <p:sp>
            <p:nvSpPr>
              <p:cNvPr id="3" name="Flowchart: Document 5"/>
              <p:cNvSpPr/>
              <p:nvPr/>
            </p:nvSpPr>
            <p:spPr>
              <a:xfrm>
                <a:off x="284060" y="721338"/>
                <a:ext cx="8610600" cy="2133600"/>
              </a:xfrm>
              <a:prstGeom prst="flowChartDocument">
                <a:avLst/>
              </a:prstGeom>
              <a:ln>
                <a:noFill/>
              </a:ln>
              <a:effectLst/>
            </p:spPr>
            <p:style>
              <a:lnRef idx="2">
                <a:schemeClr val="accent1"/>
              </a:lnRef>
              <a:fillRef idx="1">
                <a:schemeClr val="lt1"/>
              </a:fillRef>
              <a:effectRef idx="0">
                <a:schemeClr val="accent1"/>
              </a:effectRef>
              <a:fontRef idx="minor">
                <a:schemeClr val="dk1"/>
              </a:fontRef>
            </p:style>
            <p:txBody>
              <a:bodyPr rtlCol="0" anchor="ctr"/>
              <a:lstStyle/>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b="1" dirty="0">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int </a:t>
                </a:r>
                <a:r>
                  <a:rPr lang="ru-RU" sz="1600" b="1" dirty="0" err="1">
                    <a:solidFill>
                      <a:schemeClr val="accent2">
                        <a:lumMod val="50000"/>
                      </a:schemeClr>
                    </a:solidFill>
                    <a:latin typeface="Consolas" pitchFamily="49" charset="0"/>
                    <a:cs typeface="Consolas" pitchFamily="49" charset="0"/>
                  </a:rPr>
                  <a:t>two</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=&gt; </a:t>
                </a:r>
                <a:r>
                  <a:rPr lang="ru-RU" sz="1600" dirty="0" err="1" smtClean="0">
                    <a:solidFill>
                      <a:schemeClr val="accent2">
                        <a:lumMod val="50000"/>
                      </a:schemeClr>
                    </a:solidFill>
                    <a:latin typeface="Consolas" pitchFamily="49" charset="0"/>
                    <a:cs typeface="Consolas" pitchFamily="49" charset="0"/>
                  </a:rPr>
                  <a:t>one</a:t>
                </a:r>
                <a:r>
                  <a:rPr lang="ru-RU" sz="1600" dirty="0" smtClean="0">
                    <a:solidFill>
                      <a:schemeClr val="accent2">
                        <a:lumMod val="50000"/>
                      </a:schemeClr>
                    </a:solidFill>
                    <a:latin typeface="Consolas" pitchFamily="49" charset="0"/>
                    <a:cs typeface="Consolas" pitchFamily="49" charset="0"/>
                  </a:rPr>
                  <a:t> </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two</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three</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=&gt; </a:t>
                </a:r>
                <a:r>
                  <a:rPr lang="ru-RU" sz="1600" dirty="0" err="1" smtClean="0">
                    <a:solidFill>
                      <a:schemeClr val="accent2">
                        <a:lumMod val="50000"/>
                      </a:schemeClr>
                    </a:solidFill>
                    <a:latin typeface="Consolas" pitchFamily="49" charset="0"/>
                    <a:cs typeface="Consolas" pitchFamily="49" charset="0"/>
                  </a:rPr>
                  <a:t>one</a:t>
                </a:r>
                <a:r>
                  <a:rPr lang="ru-RU" sz="1600" dirty="0" smtClean="0">
                    <a:solidFill>
                      <a:schemeClr val="accent2">
                        <a:lumMod val="50000"/>
                      </a:schemeClr>
                    </a:solidFill>
                    <a:latin typeface="Consolas" pitchFamily="49" charset="0"/>
                    <a:cs typeface="Consolas" pitchFamily="49" charset="0"/>
                  </a:rPr>
                  <a:t> </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three</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three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four</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=&gt;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three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four</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en-US" sz="1600" dirty="0" smtClean="0">
                    <a:solidFill>
                      <a:schemeClr val="accent2">
                        <a:lumMod val="50000"/>
                      </a:schemeClr>
                    </a:solidFill>
                    <a:latin typeface="Consolas" pitchFamily="49" charset="0"/>
                    <a:cs typeface="Consolas" pitchFamily="49" charset="0"/>
                  </a:rPr>
                  <a:t>etc.</a:t>
                </a:r>
              </a:p>
            </p:txBody>
          </p:sp>
          <p:sp>
            <p:nvSpPr>
              <p:cNvPr id="7" name="Rectangle 6"/>
              <p:cNvSpPr/>
              <p:nvPr/>
            </p:nvSpPr>
            <p:spPr>
              <a:xfrm>
                <a:off x="321678" y="3074005"/>
                <a:ext cx="2743200" cy="1077218"/>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a:solidFill>
                      <a:schemeClr val="accent2">
                        <a:lumMod val="50000"/>
                      </a:schemeClr>
                    </a:solidFill>
                    <a:latin typeface="Consolas" pitchFamily="49" charset="0"/>
                    <a:cs typeface="Consolas" pitchFamily="49" charset="0"/>
                  </a:rPr>
                  <a:t>)</a:t>
                </a:r>
              </a:p>
              <a:p>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8" name="Rectangle 7"/>
              <p:cNvSpPr/>
              <p:nvPr/>
            </p:nvSpPr>
            <p:spPr>
              <a:xfrm>
                <a:off x="5353531" y="3070974"/>
                <a:ext cx="3505200" cy="1077218"/>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b="1" dirty="0" err="1" smtClean="0">
                    <a:solidFill>
                      <a:schemeClr val="accent2">
                        <a:lumMod val="50000"/>
                      </a:schemeClr>
                    </a:solidFill>
                    <a:latin typeface="Consolas" pitchFamily="49" charset="0"/>
                    <a:cs typeface="Consolas" pitchFamily="49" charset="0"/>
                  </a:rPr>
                  <a:t>params</a:t>
                </a:r>
                <a:r>
                  <a:rPr lang="en-US"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a:solidFill>
                      <a:schemeClr val="accent2">
                        <a:lumMod val="50000"/>
                      </a:schemeClr>
                    </a:solidFill>
                    <a:latin typeface="Consolas" pitchFamily="49" charset="0"/>
                    <a:cs typeface="Consolas" pitchFamily="49" charset="0"/>
                  </a:rPr>
                  <a:t>)</a:t>
                </a:r>
              </a:p>
              <a:p>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9" name="Rectangle 8"/>
              <p:cNvSpPr/>
              <p:nvPr/>
            </p:nvSpPr>
            <p:spPr>
              <a:xfrm>
                <a:off x="3710046" y="3963526"/>
                <a:ext cx="998316" cy="369332"/>
              </a:xfrm>
              <a:prstGeom prst="rect">
                <a:avLst/>
              </a:prstGeom>
            </p:spPr>
            <p:txBody>
              <a:bodyPr wrap="square">
                <a:spAutoFit/>
              </a:bodyPr>
              <a:lstStyle/>
              <a:p>
                <a:r>
                  <a:rPr lang="en-US" b="1" dirty="0" smtClean="0">
                    <a:solidFill>
                      <a:schemeClr val="accent2">
                        <a:lumMod val="50000"/>
                      </a:schemeClr>
                    </a:solidFill>
                    <a:latin typeface="Bradley Hand" charset="0"/>
                    <a:ea typeface="Bradley Hand" charset="0"/>
                    <a:cs typeface="Bradley Hand" charset="0"/>
                  </a:rPr>
                  <a:t>versus</a:t>
                </a:r>
                <a:endParaRPr lang="ru-RU" b="1" dirty="0">
                  <a:solidFill>
                    <a:schemeClr val="accent2">
                      <a:lumMod val="50000"/>
                    </a:schemeClr>
                  </a:solidFill>
                  <a:latin typeface="Bradley Hand" charset="0"/>
                  <a:ea typeface="Bradley Hand" charset="0"/>
                  <a:cs typeface="Bradley Hand" charset="0"/>
                </a:endParaRPr>
              </a:p>
            </p:txBody>
          </p:sp>
          <p:sp>
            <p:nvSpPr>
              <p:cNvPr id="10" name="Rectangle 9"/>
              <p:cNvSpPr/>
              <p:nvPr/>
            </p:nvSpPr>
            <p:spPr>
              <a:xfrm>
                <a:off x="533400" y="4364229"/>
                <a:ext cx="2971800" cy="1569660"/>
              </a:xfrm>
              <a:prstGeom prst="rect">
                <a:avLst/>
              </a:prstGeom>
            </p:spPr>
            <p:txBody>
              <a:bodyPr wrap="square">
                <a:spAutoFit/>
              </a:bodyPr>
              <a:lstStyle/>
              <a:p>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d</a:t>
                </a:r>
                <a:r>
                  <a:rPr lang="ru-RU" sz="1600" dirty="0" err="1" smtClean="0">
                    <a:solidFill>
                      <a:schemeClr val="accent2">
                        <a:lumMod val="50000"/>
                      </a:schemeClr>
                    </a:solidFill>
                    <a:latin typeface="Consolas" pitchFamily="49" charset="0"/>
                    <a:cs typeface="Consolas" pitchFamily="49" charset="0"/>
                  </a:rPr>
                  <a:t>ata</a:t>
                </a:r>
                <a:r>
                  <a:rPr lang="ru-RU" sz="1600" dirty="0" smtClean="0">
                    <a:solidFill>
                      <a:schemeClr val="accent2">
                        <a:lumMod val="50000"/>
                      </a:schemeClr>
                    </a:solidFill>
                    <a:latin typeface="Consolas" pitchFamily="49" charset="0"/>
                    <a:cs typeface="Consolas" pitchFamily="49" charset="0"/>
                  </a:rPr>
                  <a:t> </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new</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[4];</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[0] = 99;</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[1] = 2;</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[2] = 55;</a:t>
                </a:r>
              </a:p>
              <a:p>
                <a:r>
                  <a:rPr lang="ru-RU" sz="1600" dirty="0" err="1">
                    <a:solidFill>
                      <a:schemeClr val="accent2">
                        <a:lumMod val="50000"/>
                      </a:schemeClr>
                    </a:solidFill>
                    <a:latin typeface="Consolas" pitchFamily="49" charset="0"/>
                    <a:cs typeface="Consolas" pitchFamily="49" charset="0"/>
                  </a:rPr>
                  <a:t>myData</a:t>
                </a:r>
                <a:r>
                  <a:rPr lang="ru-RU" sz="1600" dirty="0">
                    <a:solidFill>
                      <a:schemeClr val="accent2">
                        <a:lumMod val="50000"/>
                      </a:schemeClr>
                    </a:solidFill>
                    <a:latin typeface="Consolas" pitchFamily="49" charset="0"/>
                    <a:cs typeface="Consolas" pitchFamily="49" charset="0"/>
                  </a:rPr>
                  <a:t>[3] = -26;</a:t>
                </a:r>
              </a:p>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d</a:t>
                </a:r>
                <a:r>
                  <a:rPr lang="ru-RU" sz="1600" dirty="0" err="1" smtClean="0">
                    <a:solidFill>
                      <a:schemeClr val="accent2">
                        <a:lumMod val="50000"/>
                      </a:schemeClr>
                    </a:solidFill>
                    <a:latin typeface="Consolas" pitchFamily="49" charset="0"/>
                    <a:cs typeface="Consolas" pitchFamily="49" charset="0"/>
                  </a:rPr>
                  <a:t>ata</a:t>
                </a:r>
                <a:r>
                  <a:rPr lang="ru-RU" sz="1600" dirty="0">
                    <a:solidFill>
                      <a:schemeClr val="accent2">
                        <a:lumMod val="50000"/>
                      </a:schemeClr>
                    </a:solidFill>
                    <a:latin typeface="Consolas" pitchFamily="49" charset="0"/>
                    <a:cs typeface="Consolas" pitchFamily="49" charset="0"/>
                  </a:rPr>
                  <a:t>);</a:t>
                </a:r>
              </a:p>
            </p:txBody>
          </p:sp>
          <p:sp>
            <p:nvSpPr>
              <p:cNvPr id="11" name="Rectangle 10"/>
              <p:cNvSpPr/>
              <p:nvPr/>
            </p:nvSpPr>
            <p:spPr>
              <a:xfrm>
                <a:off x="4820131" y="4364229"/>
                <a:ext cx="4038600"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99,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grpSp>
        <p:sp>
          <p:nvSpPr>
            <p:cNvPr id="13" name="Rectangle 12"/>
            <p:cNvSpPr/>
            <p:nvPr/>
          </p:nvSpPr>
          <p:spPr>
            <a:xfrm>
              <a:off x="3177490" y="2239384"/>
              <a:ext cx="5356910"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Some methods can benefit from having an unbounded number of arguments passed to them </a:t>
              </a:r>
            </a:p>
          </p:txBody>
        </p:sp>
        <p:cxnSp>
          <p:nvCxnSpPr>
            <p:cNvPr id="14" name="Straight Arrow Connector 13"/>
            <p:cNvCxnSpPr>
              <a:stCxn id="13" idx="2"/>
            </p:cNvCxnSpPr>
            <p:nvPr/>
          </p:nvCxnSpPr>
          <p:spPr>
            <a:xfrm>
              <a:off x="5855945" y="2885715"/>
              <a:ext cx="849655" cy="185259"/>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14570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 Arrays</a:t>
            </a:r>
          </a:p>
        </p:txBody>
      </p:sp>
      <p:grpSp>
        <p:nvGrpSpPr>
          <p:cNvPr id="35" name="Group 34"/>
          <p:cNvGrpSpPr/>
          <p:nvPr/>
        </p:nvGrpSpPr>
        <p:grpSpPr>
          <a:xfrm>
            <a:off x="205450" y="914400"/>
            <a:ext cx="8733099" cy="5062225"/>
            <a:chOff x="182301" y="688142"/>
            <a:chExt cx="8733099" cy="5062225"/>
          </a:xfrm>
        </p:grpSpPr>
        <p:sp>
          <p:nvSpPr>
            <p:cNvPr id="3" name="Rectangle 2"/>
            <p:cNvSpPr/>
            <p:nvPr/>
          </p:nvSpPr>
          <p:spPr>
            <a:xfrm>
              <a:off x="202602" y="1465213"/>
              <a:ext cx="3505200" cy="1077218"/>
            </a:xfrm>
            <a:prstGeom prst="rect">
              <a:avLst/>
            </a:prstGeom>
          </p:spPr>
          <p:txBody>
            <a:bodyPr wrap="square">
              <a:spAutoFit/>
            </a:bodyPr>
            <a:lstStyle/>
            <a:p>
              <a:r>
                <a:rPr lang="en-US"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b="1" dirty="0" err="1" smtClean="0">
                  <a:solidFill>
                    <a:schemeClr val="accent2">
                      <a:lumMod val="50000"/>
                    </a:schemeClr>
                  </a:solidFill>
                  <a:latin typeface="Consolas" pitchFamily="49" charset="0"/>
                  <a:cs typeface="Consolas" pitchFamily="49" charset="0"/>
                </a:rPr>
                <a:t>params</a:t>
              </a:r>
              <a:r>
                <a:rPr lang="en-US"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a:solidFill>
                    <a:schemeClr val="accent2">
                      <a:lumMod val="50000"/>
                    </a:schemeClr>
                  </a:solidFill>
                  <a:latin typeface="Consolas" pitchFamily="49" charset="0"/>
                  <a:cs typeface="Consolas" pitchFamily="49" charset="0"/>
                </a:rPr>
                <a:t>)</a:t>
              </a:r>
            </a:p>
            <a:p>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r>
                <a:rPr lang="en-US" sz="1600" dirty="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4" name="Rectangle 3"/>
            <p:cNvSpPr/>
            <p:nvPr/>
          </p:nvSpPr>
          <p:spPr>
            <a:xfrm>
              <a:off x="202602" y="688142"/>
              <a:ext cx="8712798"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They’re simply parameters of some array type that appear at the end of the parameter list and are prefixed with the </a:t>
              </a:r>
              <a:r>
                <a:rPr lang="en-US" dirty="0" err="1">
                  <a:solidFill>
                    <a:schemeClr val="accent2">
                      <a:lumMod val="50000"/>
                    </a:schemeClr>
                  </a:solidFill>
                  <a:latin typeface="Bradley Hand" charset="0"/>
                  <a:ea typeface="Bradley Hand" charset="0"/>
                  <a:cs typeface="Bradley Hand" charset="0"/>
                </a:rPr>
                <a:t>params</a:t>
              </a:r>
              <a:r>
                <a:rPr lang="en-US" dirty="0">
                  <a:solidFill>
                    <a:schemeClr val="accent2">
                      <a:lumMod val="50000"/>
                    </a:schemeClr>
                  </a:solidFill>
                  <a:latin typeface="Bradley Hand" charset="0"/>
                  <a:ea typeface="Bradley Hand" charset="0"/>
                  <a:cs typeface="Bradley Hand" charset="0"/>
                </a:rPr>
                <a:t> keyword</a:t>
              </a:r>
              <a:r>
                <a:rPr lang="en-US" dirty="0" smtClean="0">
                  <a:solidFill>
                    <a:schemeClr val="accent2">
                      <a:lumMod val="50000"/>
                    </a:schemeClr>
                  </a:solidFill>
                  <a:latin typeface="Bradley Hand" charset="0"/>
                  <a:ea typeface="Bradley Hand" charset="0"/>
                  <a:cs typeface="Bradley Hand" charset="0"/>
                </a:rPr>
                <a:t>.</a:t>
              </a:r>
              <a:endParaRPr lang="en-US" dirty="0">
                <a:solidFill>
                  <a:schemeClr val="accent2">
                    <a:lumMod val="50000"/>
                  </a:schemeClr>
                </a:solidFill>
                <a:latin typeface="Bradley Hand" charset="0"/>
                <a:ea typeface="Bradley Hand" charset="0"/>
                <a:cs typeface="Bradley Hand" charset="0"/>
              </a:endParaRPr>
            </a:p>
          </p:txBody>
        </p:sp>
        <p:cxnSp>
          <p:nvCxnSpPr>
            <p:cNvPr id="5" name="Straight Arrow Connector 4"/>
            <p:cNvCxnSpPr/>
            <p:nvPr/>
          </p:nvCxnSpPr>
          <p:spPr>
            <a:xfrm flipH="1">
              <a:off x="1524000" y="1279663"/>
              <a:ext cx="1981200" cy="2197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6" name="Rectangle 5"/>
            <p:cNvSpPr/>
            <p:nvPr/>
          </p:nvSpPr>
          <p:spPr>
            <a:xfrm>
              <a:off x="202602" y="2683057"/>
              <a:ext cx="8712798" cy="923330"/>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receiving end simply sees them as arrays, but the calling side can omit the array creation code and simply pass arguments </a:t>
              </a:r>
              <a:r>
                <a:rPr lang="en-US" dirty="0" smtClean="0">
                  <a:solidFill>
                    <a:schemeClr val="accent2">
                      <a:lumMod val="50000"/>
                    </a:schemeClr>
                  </a:solidFill>
                  <a:latin typeface="Bradley Hand" charset="0"/>
                  <a:ea typeface="Bradley Hand" charset="0"/>
                  <a:cs typeface="Bradley Hand" charset="0"/>
                </a:rPr>
                <a:t>comma-separated </a:t>
              </a:r>
              <a:r>
                <a:rPr lang="en-US" dirty="0">
                  <a:solidFill>
                    <a:schemeClr val="accent2">
                      <a:lumMod val="50000"/>
                    </a:schemeClr>
                  </a:solidFill>
                  <a:latin typeface="Bradley Hand" charset="0"/>
                  <a:ea typeface="Bradley Hand" charset="0"/>
                  <a:cs typeface="Bradley Hand" charset="0"/>
                </a:rPr>
                <a:t>as if they were corresponding to separate parameters</a:t>
              </a:r>
            </a:p>
          </p:txBody>
        </p:sp>
        <p:sp>
          <p:nvSpPr>
            <p:cNvPr id="9" name="Rectangle 8"/>
            <p:cNvSpPr/>
            <p:nvPr/>
          </p:nvSpPr>
          <p:spPr>
            <a:xfrm>
              <a:off x="4191000" y="1469834"/>
              <a:ext cx="4038600"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cxnSp>
          <p:nvCxnSpPr>
            <p:cNvPr id="10" name="Straight Arrow Connector 9"/>
            <p:cNvCxnSpPr/>
            <p:nvPr/>
          </p:nvCxnSpPr>
          <p:spPr>
            <a:xfrm flipV="1">
              <a:off x="6477000" y="1818428"/>
              <a:ext cx="457200" cy="681478"/>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182301" y="3829286"/>
              <a:ext cx="5244296"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new </a:t>
              </a:r>
              <a:r>
                <a:rPr lang="en-US" sz="1600" dirty="0" err="1" smtClean="0">
                  <a:solidFill>
                    <a:schemeClr val="accent2">
                      <a:lumMod val="50000"/>
                    </a:schemeClr>
                  </a:solidFill>
                  <a:latin typeface="Consolas" pitchFamily="49" charset="0"/>
                  <a:cs typeface="Consolas" pitchFamily="49" charset="0"/>
                </a:rPr>
                <a:t>int</a:t>
              </a:r>
              <a:r>
                <a:rPr lang="en-US" sz="1600" dirty="0" smtClean="0">
                  <a:solidFill>
                    <a:schemeClr val="accent2">
                      <a:lumMod val="50000"/>
                    </a:schemeClr>
                  </a:solidFill>
                  <a:latin typeface="Consolas" pitchFamily="49" charset="0"/>
                  <a:cs typeface="Consolas" pitchFamily="49" charset="0"/>
                </a:rPr>
                <a:t>[]{9,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19" name="Rectangle 18"/>
            <p:cNvSpPr/>
            <p:nvPr/>
          </p:nvSpPr>
          <p:spPr>
            <a:xfrm>
              <a:off x="182301" y="4580547"/>
              <a:ext cx="4185213" cy="338554"/>
            </a:xfrm>
            <a:prstGeom prst="rect">
              <a:avLst/>
            </a:prstGeom>
          </p:spPr>
          <p:txBody>
            <a:bodyPr wrap="square">
              <a:spAutoFit/>
            </a:bodyPr>
            <a:lstStyle/>
            <a:p>
              <a:r>
                <a:rPr lang="ru-RU"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 = </a:t>
              </a:r>
              <a:r>
                <a:rPr lang="en-US" sz="1600" dirty="0" smtClean="0">
                  <a:solidFill>
                    <a:schemeClr val="accent2">
                      <a:lumMod val="50000"/>
                    </a:schemeClr>
                  </a:solidFill>
                  <a:latin typeface="Consolas" pitchFamily="49" charset="0"/>
                  <a:cs typeface="Consolas" pitchFamily="49" charset="0"/>
                </a:rPr>
                <a:t>o</a:t>
              </a:r>
              <a:r>
                <a:rPr lang="ru-RU" sz="1600" dirty="0" err="1" smtClean="0">
                  <a:solidFill>
                    <a:schemeClr val="accent2">
                      <a:lumMod val="50000"/>
                    </a:schemeClr>
                  </a:solidFill>
                  <a:latin typeface="Consolas" pitchFamily="49" charset="0"/>
                  <a:cs typeface="Consolas" pitchFamily="49" charset="0"/>
                </a:rPr>
                <a:t>bj</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9, 2, 55, -26)</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20" name="Rectangle 19"/>
            <p:cNvSpPr/>
            <p:nvPr/>
          </p:nvSpPr>
          <p:spPr>
            <a:xfrm>
              <a:off x="4800600" y="4827037"/>
              <a:ext cx="4114800" cy="923330"/>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The last call basically gets turned into a form like the one here, where an array gets </a:t>
              </a:r>
              <a:r>
                <a:rPr lang="en-US" dirty="0" smtClean="0">
                  <a:solidFill>
                    <a:schemeClr val="accent2">
                      <a:lumMod val="50000"/>
                    </a:schemeClr>
                  </a:solidFill>
                  <a:latin typeface="Bradley Hand" charset="0"/>
                  <a:ea typeface="Bradley Hand" charset="0"/>
                  <a:cs typeface="Bradley Hand" charset="0"/>
                </a:rPr>
                <a:t>allocated </a:t>
              </a:r>
              <a:r>
                <a:rPr lang="en-US" dirty="0">
                  <a:solidFill>
                    <a:schemeClr val="accent2">
                      <a:lumMod val="50000"/>
                    </a:schemeClr>
                  </a:solidFill>
                  <a:latin typeface="Bradley Hand" charset="0"/>
                  <a:ea typeface="Bradley Hand" charset="0"/>
                  <a:cs typeface="Bradley Hand" charset="0"/>
                </a:rPr>
                <a:t>on the user’s behalf </a:t>
              </a:r>
            </a:p>
          </p:txBody>
        </p:sp>
        <p:cxnSp>
          <p:nvCxnSpPr>
            <p:cNvPr id="26" name="Straight Arrow Connector 25"/>
            <p:cNvCxnSpPr/>
            <p:nvPr/>
          </p:nvCxnSpPr>
          <p:spPr>
            <a:xfrm flipH="1" flipV="1">
              <a:off x="3505200" y="4954972"/>
              <a:ext cx="1295400" cy="21213"/>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flipH="1" flipV="1">
              <a:off x="3200400" y="4167841"/>
              <a:ext cx="1600200" cy="725401"/>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778907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 Arrays</a:t>
            </a:r>
          </a:p>
        </p:txBody>
      </p:sp>
      <p:grpSp>
        <p:nvGrpSpPr>
          <p:cNvPr id="16" name="Group 15"/>
          <p:cNvGrpSpPr/>
          <p:nvPr/>
        </p:nvGrpSpPr>
        <p:grpSpPr>
          <a:xfrm>
            <a:off x="205955" y="838200"/>
            <a:ext cx="8732089" cy="4858150"/>
            <a:chOff x="202602" y="750511"/>
            <a:chExt cx="8732089" cy="4858150"/>
          </a:xfrm>
        </p:grpSpPr>
        <p:sp>
          <p:nvSpPr>
            <p:cNvPr id="3" name="Rectangle 2"/>
            <p:cNvSpPr/>
            <p:nvPr/>
          </p:nvSpPr>
          <p:spPr>
            <a:xfrm>
              <a:off x="202602" y="2580382"/>
              <a:ext cx="7188798" cy="1323439"/>
            </a:xfrm>
            <a:prstGeom prst="rect">
              <a:avLst/>
            </a:prstGeom>
          </p:spPr>
          <p:txBody>
            <a:bodyPr wrap="square">
              <a:spAutoFit/>
            </a:bodyPr>
            <a:lstStyle/>
            <a:p>
              <a:r>
                <a:rPr lang="en-US" sz="1600" dirty="0" err="1" smtClean="0">
                  <a:solidFill>
                    <a:schemeClr val="accent2">
                      <a:lumMod val="50000"/>
                    </a:schemeClr>
                  </a:solidFill>
                  <a:latin typeface="Consolas" pitchFamily="49" charset="0"/>
                  <a:cs typeface="Consolas" pitchFamily="49" charset="0"/>
                </a:rPr>
                <a:t>int</a:t>
              </a:r>
              <a:r>
                <a:rPr lang="ru-RU" sz="1600" dirty="0" smtClean="0">
                  <a:solidFill>
                    <a:schemeClr val="accent2">
                      <a:lumMod val="50000"/>
                    </a:schemeClr>
                  </a:solidFill>
                  <a:latin typeface="Consolas" pitchFamily="49" charset="0"/>
                  <a:cs typeface="Consolas" pitchFamily="49" charset="0"/>
                </a:rPr>
                <a:t> </a:t>
              </a:r>
              <a:r>
                <a:rPr lang="en-US" sz="1600" dirty="0" smtClean="0">
                  <a:solidFill>
                    <a:schemeClr val="accent2">
                      <a:lumMod val="50000"/>
                    </a:schemeClr>
                  </a:solidFill>
                  <a:latin typeface="Consolas" pitchFamily="49" charset="0"/>
                  <a:cs typeface="Consolas" pitchFamily="49" charset="0"/>
                </a:rPr>
                <a:t>Sum</a:t>
              </a:r>
              <a:r>
                <a:rPr lang="ru-RU" sz="1600" dirty="0" smtClean="0">
                  <a:solidFill>
                    <a:schemeClr val="accent2">
                      <a:lumMod val="50000"/>
                    </a:schemeClr>
                  </a:solidFill>
                  <a:latin typeface="Consolas" pitchFamily="49" charset="0"/>
                  <a:cs typeface="Consolas" pitchFamily="49" charset="0"/>
                </a:rPr>
                <a:t>(</a:t>
              </a:r>
              <a:r>
                <a:rPr lang="en-US" sz="1600" b="1" dirty="0" err="1" smtClean="0">
                  <a:solidFill>
                    <a:schemeClr val="accent2">
                      <a:lumMod val="50000"/>
                    </a:schemeClr>
                  </a:solidFill>
                  <a:latin typeface="Consolas" pitchFamily="49" charset="0"/>
                  <a:cs typeface="Consolas" pitchFamily="49" charset="0"/>
                </a:rPr>
                <a:t>params</a:t>
              </a:r>
              <a:r>
                <a:rPr lang="en-US" sz="1600" dirty="0" smtClean="0">
                  <a:solidFill>
                    <a:schemeClr val="accent2">
                      <a:lumMod val="50000"/>
                    </a:schemeClr>
                  </a:solidFill>
                  <a:latin typeface="Consolas" pitchFamily="49" charset="0"/>
                  <a:cs typeface="Consolas" pitchFamily="49" charset="0"/>
                </a:rPr>
                <a:t> </a:t>
              </a:r>
              <a:r>
                <a:rPr lang="ru-RU" sz="1600" dirty="0" err="1" smtClean="0">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data</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 </a:t>
              </a:r>
              <a:r>
                <a:rPr lang="ru-RU" sz="1600" dirty="0" smtClean="0">
                  <a:solidFill>
                    <a:schemeClr val="accent2">
                      <a:lumMod val="50000"/>
                    </a:schemeClr>
                  </a:solidFill>
                  <a:latin typeface="Consolas" pitchFamily="49" charset="0"/>
                  <a:cs typeface="Consolas" pitchFamily="49" charset="0"/>
                </a:rPr>
                <a:t>}</a:t>
              </a:r>
              <a:endParaRPr lang="en-US" sz="1600" dirty="0" smtClean="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a:t>
              </a:r>
              <a:r>
                <a:rPr lang="en-US" sz="1600" dirty="0">
                  <a:solidFill>
                    <a:schemeClr val="accent2">
                      <a:lumMod val="50000"/>
                    </a:schemeClr>
                  </a:solidFill>
                  <a:latin typeface="Consolas" pitchFamily="49" charset="0"/>
                  <a:cs typeface="Consolas" pitchFamily="49" charset="0"/>
                </a:rPr>
                <a:t> =&gt; </a:t>
              </a:r>
              <a:r>
                <a:rPr lang="ru-RU" sz="1600"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a:t>
              </a:r>
              <a:endParaRPr lang="en-US" sz="1600" dirty="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Sum</a:t>
              </a:r>
              <a:r>
                <a:rPr lang="ru-RU" sz="1600" dirty="0">
                  <a:solidFill>
                    <a:schemeClr val="accent2">
                      <a:lumMod val="50000"/>
                    </a:schemeClr>
                  </a:solidFill>
                  <a:latin typeface="Consolas" pitchFamily="49" charset="0"/>
                  <a:cs typeface="Consolas" pitchFamily="49" charset="0"/>
                </a:rPr>
                <a:t>(</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a:t>
              </a:r>
              <a:r>
                <a:rPr lang="ru-RU" sz="1600" dirty="0" err="1">
                  <a:solidFill>
                    <a:schemeClr val="accent2">
                      <a:lumMod val="50000"/>
                    </a:schemeClr>
                  </a:solidFill>
                  <a:latin typeface="Consolas" pitchFamily="49" charset="0"/>
                  <a:cs typeface="Consolas" pitchFamily="49" charset="0"/>
                </a:rPr>
                <a:t>int</a:t>
              </a:r>
              <a:r>
                <a:rPr lang="ru-RU" sz="1600"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three</a:t>
              </a:r>
              <a:r>
                <a:rPr lang="ru-RU" sz="1600" dirty="0">
                  <a:solidFill>
                    <a:schemeClr val="accent2">
                      <a:lumMod val="50000"/>
                    </a:schemeClr>
                  </a:solidFill>
                  <a:latin typeface="Consolas" pitchFamily="49" charset="0"/>
                  <a:cs typeface="Consolas" pitchFamily="49" charset="0"/>
                </a:rPr>
                <a:t>)</a:t>
              </a:r>
              <a:r>
                <a:rPr lang="en-US" sz="1600" dirty="0">
                  <a:solidFill>
                    <a:schemeClr val="accent2">
                      <a:lumMod val="50000"/>
                    </a:schemeClr>
                  </a:solidFill>
                  <a:latin typeface="Consolas" pitchFamily="49" charset="0"/>
                  <a:cs typeface="Consolas" pitchFamily="49" charset="0"/>
                </a:rPr>
                <a:t> =&gt; </a:t>
              </a:r>
              <a:r>
                <a:rPr lang="ru-RU" sz="1600" dirty="0" err="1">
                  <a:solidFill>
                    <a:schemeClr val="accent2">
                      <a:lumMod val="50000"/>
                    </a:schemeClr>
                  </a:solidFill>
                  <a:latin typeface="Consolas" pitchFamily="49" charset="0"/>
                  <a:cs typeface="Consolas" pitchFamily="49" charset="0"/>
                </a:rPr>
                <a:t>one</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two</a:t>
              </a:r>
              <a:r>
                <a:rPr lang="ru-RU" sz="1600" dirty="0">
                  <a:solidFill>
                    <a:schemeClr val="accent2">
                      <a:lumMod val="50000"/>
                    </a:schemeClr>
                  </a:solidFill>
                  <a:latin typeface="Consolas" pitchFamily="49" charset="0"/>
                  <a:cs typeface="Consolas" pitchFamily="49" charset="0"/>
                </a:rPr>
                <a:t> + </a:t>
              </a:r>
              <a:r>
                <a:rPr lang="ru-RU" sz="1600" dirty="0" err="1">
                  <a:solidFill>
                    <a:schemeClr val="accent2">
                      <a:lumMod val="50000"/>
                    </a:schemeClr>
                  </a:solidFill>
                  <a:latin typeface="Consolas" pitchFamily="49" charset="0"/>
                  <a:cs typeface="Consolas" pitchFamily="49" charset="0"/>
                </a:rPr>
                <a:t>three</a:t>
              </a:r>
              <a:r>
                <a:rPr lang="ru-RU" sz="1600" dirty="0" smtClean="0">
                  <a:solidFill>
                    <a:schemeClr val="accent2">
                      <a:lumMod val="50000"/>
                    </a:schemeClr>
                  </a:solidFill>
                  <a:latin typeface="Consolas" pitchFamily="49" charset="0"/>
                  <a:cs typeface="Consolas" pitchFamily="49" charset="0"/>
                </a:rPr>
                <a:t>;</a:t>
              </a:r>
              <a:endParaRPr lang="en-US" sz="1600" dirty="0">
                <a:solidFill>
                  <a:schemeClr val="accent2">
                    <a:lumMod val="50000"/>
                  </a:schemeClr>
                </a:solidFill>
                <a:latin typeface="Consolas" pitchFamily="49" charset="0"/>
                <a:cs typeface="Consolas" pitchFamily="49" charset="0"/>
              </a:endParaRPr>
            </a:p>
          </p:txBody>
        </p:sp>
        <p:sp>
          <p:nvSpPr>
            <p:cNvPr id="4" name="Rectangle 3"/>
            <p:cNvSpPr/>
            <p:nvPr/>
          </p:nvSpPr>
          <p:spPr>
            <a:xfrm>
              <a:off x="221893" y="750511"/>
              <a:ext cx="8712798" cy="1477328"/>
            </a:xfrm>
            <a:prstGeom prst="rect">
              <a:avLst/>
            </a:prstGeom>
          </p:spPr>
          <p:txBody>
            <a:bodyPr wrap="square">
              <a:spAutoFit/>
            </a:bodyPr>
            <a:lstStyle/>
            <a:p>
              <a:r>
                <a:rPr lang="en-US" dirty="0">
                  <a:solidFill>
                    <a:schemeClr val="accent2">
                      <a:lumMod val="50000"/>
                    </a:schemeClr>
                  </a:solidFill>
                  <a:latin typeface="Bradley Hand" charset="0"/>
                  <a:ea typeface="Bradley Hand" charset="0"/>
                  <a:cs typeface="Bradley Hand" charset="0"/>
                </a:rPr>
                <a:t>The definition of additional low-parameter-count regular methods in addition to one that takes a parameter array is a common practice to reduce excessive heap allocations for arrays passed to every single method call. When calling the Sum method with two or three arguments, the regular methods will take precedence over the parameter array one</a:t>
              </a:r>
              <a:r>
                <a:rPr lang="en-US" dirty="0" smtClean="0">
                  <a:solidFill>
                    <a:schemeClr val="accent2">
                      <a:lumMod val="50000"/>
                    </a:schemeClr>
                  </a:solidFill>
                  <a:latin typeface="Bradley Hand" charset="0"/>
                  <a:ea typeface="Bradley Hand" charset="0"/>
                  <a:cs typeface="Bradley Hand" charset="0"/>
                </a:rPr>
                <a:t>.</a:t>
              </a:r>
              <a:endParaRPr lang="en-US" dirty="0">
                <a:solidFill>
                  <a:schemeClr val="accent2">
                    <a:lumMod val="50000"/>
                  </a:schemeClr>
                </a:solidFill>
                <a:latin typeface="Bradley Hand" charset="0"/>
                <a:ea typeface="Bradley Hand" charset="0"/>
                <a:cs typeface="Bradley Hand" charset="0"/>
              </a:endParaRPr>
            </a:p>
          </p:txBody>
        </p:sp>
        <p:cxnSp>
          <p:nvCxnSpPr>
            <p:cNvPr id="5" name="Straight Arrow Connector 4"/>
            <p:cNvCxnSpPr/>
            <p:nvPr/>
          </p:nvCxnSpPr>
          <p:spPr>
            <a:xfrm flipH="1">
              <a:off x="5105400" y="1905000"/>
              <a:ext cx="1371600" cy="114300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7" name="Rectangle 16"/>
            <p:cNvSpPr/>
            <p:nvPr/>
          </p:nvSpPr>
          <p:spPr>
            <a:xfrm>
              <a:off x="5168717" y="4408332"/>
              <a:ext cx="3748268" cy="1200329"/>
            </a:xfrm>
            <a:prstGeom prst="rect">
              <a:avLst/>
            </a:prstGeom>
          </p:spPr>
          <p:txBody>
            <a:bodyPr wrap="square">
              <a:spAutoFit/>
            </a:bodyPr>
            <a:lstStyle/>
            <a:p>
              <a:pPr algn="just"/>
              <a:r>
                <a:rPr lang="en-US" dirty="0" smtClean="0">
                  <a:solidFill>
                    <a:schemeClr val="accent2">
                      <a:lumMod val="50000"/>
                    </a:schemeClr>
                  </a:solidFill>
                  <a:latin typeface="Bradley Hand" charset="0"/>
                  <a:ea typeface="Bradley Hand" charset="0"/>
                  <a:cs typeface="Bradley Hand" charset="0"/>
                </a:rPr>
                <a:t>The </a:t>
              </a:r>
              <a:r>
                <a:rPr lang="en-US" dirty="0">
                  <a:solidFill>
                    <a:schemeClr val="accent2">
                      <a:lumMod val="50000"/>
                    </a:schemeClr>
                  </a:solidFill>
                  <a:latin typeface="Bradley Hand" charset="0"/>
                  <a:ea typeface="Bradley Hand" charset="0"/>
                  <a:cs typeface="Bradley Hand" charset="0"/>
                </a:rPr>
                <a:t>following pairs of methods cannot coexist in the same type, </a:t>
              </a:r>
              <a:r>
                <a:rPr lang="en-US">
                  <a:solidFill>
                    <a:schemeClr val="accent2">
                      <a:lumMod val="50000"/>
                    </a:schemeClr>
                  </a:solidFill>
                  <a:latin typeface="Bradley Hand" charset="0"/>
                  <a:ea typeface="Bradley Hand" charset="0"/>
                  <a:cs typeface="Bradley Hand" charset="0"/>
                </a:rPr>
                <a:t>since </a:t>
              </a:r>
              <a:r>
                <a:rPr lang="en-US" smtClean="0">
                  <a:solidFill>
                    <a:schemeClr val="accent2">
                      <a:lumMod val="50000"/>
                    </a:schemeClr>
                  </a:solidFill>
                  <a:latin typeface="Bradley Hand" charset="0"/>
                  <a:ea typeface="Bradley Hand" charset="0"/>
                  <a:cs typeface="Bradley Hand" charset="0"/>
                </a:rPr>
                <a:t>the </a:t>
              </a:r>
              <a:r>
                <a:rPr lang="en-US" b="1" dirty="0" err="1">
                  <a:solidFill>
                    <a:schemeClr val="accent2">
                      <a:lumMod val="50000"/>
                    </a:schemeClr>
                  </a:solidFill>
                  <a:latin typeface="Bradley Hand" charset="0"/>
                  <a:ea typeface="Bradley Hand" charset="0"/>
                  <a:cs typeface="Bradley Hand" charset="0"/>
                </a:rPr>
                <a:t>params</a:t>
              </a:r>
              <a:r>
                <a:rPr lang="en-US" dirty="0">
                  <a:solidFill>
                    <a:schemeClr val="accent2">
                      <a:lumMod val="50000"/>
                    </a:schemeClr>
                  </a:solidFill>
                  <a:latin typeface="Bradley Hand" charset="0"/>
                  <a:ea typeface="Bradley Hand" charset="0"/>
                  <a:cs typeface="Bradley Hand" charset="0"/>
                </a:rPr>
                <a:t> modifier are not part of a method’s </a:t>
              </a:r>
              <a:r>
                <a:rPr lang="en-US" dirty="0" smtClean="0">
                  <a:solidFill>
                    <a:schemeClr val="accent2">
                      <a:lumMod val="50000"/>
                    </a:schemeClr>
                  </a:solidFill>
                  <a:latin typeface="Bradley Hand" charset="0"/>
                  <a:ea typeface="Bradley Hand" charset="0"/>
                  <a:cs typeface="Bradley Hand" charset="0"/>
                </a:rPr>
                <a:t>signature</a:t>
              </a:r>
              <a:endParaRPr lang="en-US" dirty="0">
                <a:solidFill>
                  <a:schemeClr val="accent2">
                    <a:lumMod val="50000"/>
                  </a:schemeClr>
                </a:solidFill>
                <a:latin typeface="Bradley Hand" charset="0"/>
                <a:ea typeface="Bradley Hand" charset="0"/>
                <a:cs typeface="Bradley Hand" charset="0"/>
              </a:endParaRPr>
            </a:p>
          </p:txBody>
        </p:sp>
        <p:cxnSp>
          <p:nvCxnSpPr>
            <p:cNvPr id="21" name="Straight Arrow Connector 20"/>
            <p:cNvCxnSpPr>
              <a:stCxn id="17" idx="1"/>
            </p:cNvCxnSpPr>
            <p:nvPr/>
          </p:nvCxnSpPr>
          <p:spPr>
            <a:xfrm flipH="1">
              <a:off x="3973480" y="5008497"/>
              <a:ext cx="1195237" cy="41060"/>
            </a:xfrm>
            <a:prstGeom prst="straightConnector1">
              <a:avLst/>
            </a:prstGeom>
            <a:ln>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221893" y="4440162"/>
              <a:ext cx="4276848" cy="1077218"/>
            </a:xfrm>
            <a:prstGeom prst="rect">
              <a:avLst/>
            </a:prstGeom>
          </p:spPr>
          <p:txBody>
            <a:bodyPr wrap="square">
              <a:spAutoFit/>
            </a:bodyPr>
            <a:lstStyle/>
            <a:p>
              <a:pPr>
                <a:lnSpc>
                  <a:spcPct val="200000"/>
                </a:lnSpc>
              </a:pPr>
              <a:r>
                <a:rPr lang="en-US" sz="1600" dirty="0">
                  <a:solidFill>
                    <a:schemeClr val="accent2">
                      <a:lumMod val="50000"/>
                    </a:schemeClr>
                  </a:solidFill>
                  <a:latin typeface="Consolas" charset="0"/>
                  <a:ea typeface="Consolas" charset="0"/>
                  <a:cs typeface="Consolas" charset="0"/>
                </a:rPr>
                <a:t>void </a:t>
              </a:r>
              <a:r>
                <a:rPr lang="en-US" sz="1600" dirty="0" smtClean="0">
                  <a:solidFill>
                    <a:schemeClr val="accent2">
                      <a:lumMod val="50000"/>
                    </a:schemeClr>
                  </a:solidFill>
                  <a:latin typeface="Consolas" charset="0"/>
                  <a:ea typeface="Consolas" charset="0"/>
                  <a:cs typeface="Consolas" charset="0"/>
                </a:rPr>
                <a:t> Goo </a:t>
              </a:r>
              <a:r>
                <a:rPr lang="en-US" sz="1600" dirty="0">
                  <a:solidFill>
                    <a:schemeClr val="accent2">
                      <a:lumMod val="50000"/>
                    </a:schemeClr>
                  </a:solidFill>
                  <a:latin typeface="Consolas" charset="0"/>
                  <a:ea typeface="Consolas" charset="0"/>
                  <a:cs typeface="Consolas" charset="0"/>
                </a:rPr>
                <a:t>(</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x) </a:t>
              </a:r>
              <a:r>
                <a:rPr lang="en-US" sz="1600" dirty="0" smtClean="0">
                  <a:solidFill>
                    <a:schemeClr val="accent2">
                      <a:lumMod val="50000"/>
                    </a:schemeClr>
                  </a:solidFill>
                  <a:latin typeface="Consolas" charset="0"/>
                  <a:ea typeface="Consolas" charset="0"/>
                  <a:cs typeface="Consolas" charset="0"/>
                </a:rPr>
                <a:t>        {...} </a:t>
              </a:r>
              <a:endParaRPr lang="en-US" sz="1600" dirty="0">
                <a:solidFill>
                  <a:schemeClr val="accent2">
                    <a:lumMod val="50000"/>
                  </a:schemeClr>
                </a:solidFill>
                <a:latin typeface="Consolas" charset="0"/>
                <a:ea typeface="Consolas" charset="0"/>
                <a:cs typeface="Consolas" charset="0"/>
              </a:endParaRPr>
            </a:p>
            <a:p>
              <a:pPr>
                <a:lnSpc>
                  <a:spcPct val="200000"/>
                </a:lnSpc>
              </a:pPr>
              <a:r>
                <a:rPr lang="en-US" sz="1600" dirty="0" smtClean="0">
                  <a:solidFill>
                    <a:schemeClr val="accent2">
                      <a:lumMod val="50000"/>
                    </a:schemeClr>
                  </a:solidFill>
                  <a:latin typeface="Consolas" charset="0"/>
                  <a:ea typeface="Consolas" charset="0"/>
                  <a:cs typeface="Consolas" charset="0"/>
                </a:rPr>
                <a:t>void  Goo (</a:t>
              </a:r>
              <a:r>
                <a:rPr lang="en-US" sz="1600" b="1" dirty="0" err="1" smtClean="0">
                  <a:solidFill>
                    <a:schemeClr val="accent2">
                      <a:lumMod val="50000"/>
                    </a:schemeClr>
                  </a:solidFill>
                  <a:latin typeface="Consolas" charset="0"/>
                  <a:ea typeface="Consolas" charset="0"/>
                  <a:cs typeface="Consolas" charset="0"/>
                </a:rPr>
                <a:t>params</a:t>
              </a:r>
              <a:r>
                <a:rPr lang="en-US" sz="1600" b="1" dirty="0" smtClean="0">
                  <a:solidFill>
                    <a:schemeClr val="accent2">
                      <a:lumMod val="50000"/>
                    </a:schemeClr>
                  </a:solidFill>
                  <a:latin typeface="Consolas" charset="0"/>
                  <a:ea typeface="Consolas" charset="0"/>
                  <a:cs typeface="Consolas" charset="0"/>
                </a:rPr>
                <a:t> </a:t>
              </a:r>
              <a:r>
                <a:rPr lang="en-US" sz="1600" b="1" dirty="0" err="1" smtClean="0">
                  <a:solidFill>
                    <a:schemeClr val="accent2">
                      <a:lumMod val="50000"/>
                    </a:schemeClr>
                  </a:solidFill>
                  <a:latin typeface="Consolas" charset="0"/>
                  <a:ea typeface="Consolas" charset="0"/>
                  <a:cs typeface="Consolas" charset="0"/>
                </a:rPr>
                <a:t>int</a:t>
              </a:r>
              <a:r>
                <a:rPr lang="en-US" sz="1600" b="1" dirty="0" smtClean="0">
                  <a:solidFill>
                    <a:schemeClr val="accent2">
                      <a:lumMod val="50000"/>
                    </a:schemeClr>
                  </a:solidFill>
                  <a:latin typeface="Consolas" charset="0"/>
                  <a:ea typeface="Consolas" charset="0"/>
                  <a:cs typeface="Consolas" charset="0"/>
                </a:rPr>
                <a:t>[]</a:t>
              </a:r>
              <a:r>
                <a:rPr lang="en-US" sz="1600" dirty="0" smtClean="0">
                  <a:solidFill>
                    <a:schemeClr val="accent2">
                      <a:lumMod val="50000"/>
                    </a:schemeClr>
                  </a:solidFill>
                  <a:latin typeface="Consolas" charset="0"/>
                  <a:ea typeface="Consolas" charset="0"/>
                  <a:cs typeface="Consolas" charset="0"/>
                </a:rPr>
                <a:t> x)  {...} </a:t>
              </a:r>
            </a:p>
          </p:txBody>
        </p:sp>
        <p:sp>
          <p:nvSpPr>
            <p:cNvPr id="23" name="Rectangle 22"/>
            <p:cNvSpPr/>
            <p:nvPr/>
          </p:nvSpPr>
          <p:spPr>
            <a:xfrm>
              <a:off x="891869" y="4612355"/>
              <a:ext cx="480126" cy="852476"/>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24" name="Rectangle 23"/>
            <p:cNvSpPr/>
            <p:nvPr/>
          </p:nvSpPr>
          <p:spPr>
            <a:xfrm>
              <a:off x="1419672" y="4612355"/>
              <a:ext cx="1874894"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sp>
          <p:nvSpPr>
            <p:cNvPr id="25" name="Rectangle 24"/>
            <p:cNvSpPr/>
            <p:nvPr/>
          </p:nvSpPr>
          <p:spPr>
            <a:xfrm>
              <a:off x="246971" y="4615987"/>
              <a:ext cx="598953" cy="859348"/>
            </a:xfrm>
            <a:prstGeom prst="rect">
              <a:avLst/>
            </a:prstGeom>
            <a:noFill/>
            <a:ln w="28575">
              <a:solidFill>
                <a:schemeClr val="accent2">
                  <a:lumMod val="50000"/>
                </a:schemeClr>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just"/>
              <a:endParaRPr lang="en-US" dirty="0">
                <a:latin typeface="Calibri" panose="020F0502020204030204" pitchFamily="34" charset="0"/>
              </a:endParaRPr>
            </a:p>
          </p:txBody>
        </p:sp>
      </p:grpSp>
    </p:spTree>
    <p:extLst>
      <p:ext uri="{BB962C8B-B14F-4D97-AF65-F5344CB8AC3E}">
        <p14:creationId xmlns:p14="http://schemas.microsoft.com/office/powerpoint/2010/main" val="1302158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50266168"/>
      </p:ext>
    </p:extLst>
  </p:cSld>
  <p:clrMapOvr>
    <a:masterClrMapping/>
  </p:clrMapOvr>
  <p:transition spd="med"/>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8901594"/>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Parameters </a:t>
            </a:r>
          </a:p>
        </p:txBody>
      </p:sp>
      <p:sp>
        <p:nvSpPr>
          <p:cNvPr id="3" name="Rectangle 2"/>
          <p:cNvSpPr/>
          <p:nvPr/>
        </p:nvSpPr>
        <p:spPr>
          <a:xfrm>
            <a:off x="114300" y="601095"/>
            <a:ext cx="8839200" cy="1754326"/>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Terms that are often confused and incorrectly used interchangeably are </a:t>
            </a:r>
            <a:r>
              <a:rPr lang="en-US" i="1" dirty="0">
                <a:solidFill>
                  <a:schemeClr val="accent2">
                    <a:lumMod val="50000"/>
                  </a:schemeClr>
                </a:solidFill>
                <a:latin typeface="Bradley Hand" charset="0"/>
                <a:ea typeface="Bradley Hand" charset="0"/>
                <a:cs typeface="Bradley Hand" charset="0"/>
              </a:rPr>
              <a:t>parameter </a:t>
            </a:r>
            <a:r>
              <a:rPr lang="en-US" dirty="0">
                <a:solidFill>
                  <a:schemeClr val="accent2">
                    <a:lumMod val="50000"/>
                  </a:schemeClr>
                </a:solidFill>
                <a:latin typeface="Bradley Hand" charset="0"/>
                <a:ea typeface="Bradley Hand" charset="0"/>
                <a:cs typeface="Bradley Hand" charset="0"/>
              </a:rPr>
              <a:t>and </a:t>
            </a:r>
            <a:r>
              <a:rPr lang="en-US" i="1" dirty="0">
                <a:solidFill>
                  <a:schemeClr val="accent2">
                    <a:lumMod val="50000"/>
                  </a:schemeClr>
                </a:solidFill>
                <a:latin typeface="Bradley Hand" charset="0"/>
                <a:ea typeface="Bradley Hand" charset="0"/>
                <a:cs typeface="Bradley Hand" charset="0"/>
              </a:rPr>
              <a:t>argument</a:t>
            </a:r>
            <a:r>
              <a:rPr lang="en-US" dirty="0">
                <a:solidFill>
                  <a:schemeClr val="accent2">
                    <a:lumMod val="50000"/>
                  </a:schemeClr>
                </a:solidFill>
                <a:latin typeface="Bradley Hand" charset="0"/>
                <a:ea typeface="Bradley Hand" charset="0"/>
                <a:cs typeface="Bradley Hand" charset="0"/>
              </a:rPr>
              <a:t>. The distinction is quite simple, though. Parameters live on a declaration site (for example, in the parameter list of a method), whereas arguments are specified in a call site (for example, when invoking a method). Depending on the angle you approach them, they’re very similar: One makes up the receiving end; the other makes up the sending end. </a:t>
            </a:r>
          </a:p>
        </p:txBody>
      </p:sp>
      <p:sp>
        <p:nvSpPr>
          <p:cNvPr id="4" name="Rectangle 3"/>
          <p:cNvSpPr/>
          <p:nvPr/>
        </p:nvSpPr>
        <p:spPr>
          <a:xfrm>
            <a:off x="210273" y="2361693"/>
            <a:ext cx="8610600" cy="1077218"/>
          </a:xfrm>
          <a:prstGeom prst="rect">
            <a:avLst/>
          </a:prstGeom>
        </p:spPr>
        <p:txBody>
          <a:bodyPr wrap="square">
            <a:spAutoFit/>
          </a:bodyPr>
          <a:lstStyle/>
          <a:p>
            <a:pPr>
              <a:lnSpc>
                <a:spcPct val="200000"/>
              </a:lnSpc>
            </a:pPr>
            <a:r>
              <a:rPr lang="ru-RU" sz="1600" dirty="0" err="1">
                <a:solidFill>
                  <a:schemeClr val="accent2">
                    <a:lumMod val="50000"/>
                  </a:schemeClr>
                </a:solidFill>
                <a:latin typeface="Consolas" pitchFamily="49" charset="0"/>
                <a:cs typeface="Consolas" pitchFamily="49" charset="0"/>
              </a:rPr>
              <a:t>void</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intData</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pPr>
              <a:lnSpc>
                <a:spcPct val="200000"/>
              </a:lnSpc>
            </a:pPr>
            <a:r>
              <a:rPr lang="ru-RU" sz="1600" dirty="0" err="1">
                <a:solidFill>
                  <a:schemeClr val="accent2">
                    <a:lumMod val="50000"/>
                  </a:schemeClr>
                </a:solidFill>
                <a:latin typeface="Consolas" pitchFamily="49" charset="0"/>
                <a:cs typeface="Consolas" pitchFamily="49" charset="0"/>
              </a:rPr>
              <a:t>void</a:t>
            </a:r>
            <a:r>
              <a:rPr lang="ru-RU" sz="1600" dirty="0">
                <a:solidFill>
                  <a:schemeClr val="accent2">
                    <a:lumMod val="50000"/>
                  </a:schemeClr>
                </a:solidFill>
                <a:latin typeface="Consolas" pitchFamily="49" charset="0"/>
                <a:cs typeface="Consolas" pitchFamily="49" charset="0"/>
              </a:rPr>
              <a:t> </a:t>
            </a:r>
            <a:r>
              <a:rPr lang="en-US" sz="1600" dirty="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err="1">
                <a:solidFill>
                  <a:schemeClr val="accent2">
                    <a:lumMod val="50000"/>
                  </a:schemeClr>
                </a:solidFill>
                <a:latin typeface="Consolas" pitchFamily="49" charset="0"/>
                <a:cs typeface="Consolas" pitchFamily="49" charset="0"/>
              </a:rPr>
              <a:t>int</a:t>
            </a:r>
            <a:r>
              <a:rPr lang="ru-RU" sz="1600" b="1" dirty="0">
                <a:solidFill>
                  <a:schemeClr val="accent2">
                    <a:lumMod val="50000"/>
                  </a:schemeClr>
                </a:solidFill>
                <a:latin typeface="Consolas" pitchFamily="49" charset="0"/>
                <a:cs typeface="Consolas" pitchFamily="49" charset="0"/>
              </a:rPr>
              <a:t> </a:t>
            </a:r>
            <a:r>
              <a:rPr lang="ru-RU" sz="1600" b="1" dirty="0" err="1" smtClean="0">
                <a:solidFill>
                  <a:schemeClr val="accent2">
                    <a:lumMod val="50000"/>
                  </a:schemeClr>
                </a:solidFill>
                <a:latin typeface="Consolas" pitchFamily="49" charset="0"/>
                <a:cs typeface="Consolas" pitchFamily="49" charset="0"/>
              </a:rPr>
              <a:t>moreIntData</a:t>
            </a:r>
            <a:r>
              <a:rPr lang="ru-RU" sz="1600" b="1" dirty="0" smtClean="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float</a:t>
            </a:r>
            <a:r>
              <a:rPr lang="ru-RU" sz="1600" b="1" dirty="0">
                <a:solidFill>
                  <a:schemeClr val="accent2">
                    <a:lumMod val="50000"/>
                  </a:schemeClr>
                </a:solidFill>
                <a:latin typeface="Consolas" pitchFamily="49" charset="0"/>
                <a:cs typeface="Consolas" pitchFamily="49" charset="0"/>
              </a:rPr>
              <a:t> </a:t>
            </a:r>
            <a:r>
              <a:rPr lang="ru-RU" sz="1600" b="1" dirty="0" err="1">
                <a:solidFill>
                  <a:schemeClr val="accent2">
                    <a:lumMod val="50000"/>
                  </a:schemeClr>
                </a:solidFill>
                <a:latin typeface="Consolas" pitchFamily="49" charset="0"/>
                <a:cs typeface="Consolas" pitchFamily="49" charset="0"/>
              </a:rPr>
              <a:t>floatData</a:t>
            </a:r>
            <a:r>
              <a:rPr lang="ru-RU" sz="1600" dirty="0" smtClean="0">
                <a:solidFill>
                  <a:schemeClr val="accent2">
                    <a:lumMod val="50000"/>
                  </a:schemeClr>
                </a:solidFill>
                <a:latin typeface="Consolas" pitchFamily="49" charset="0"/>
                <a:cs typeface="Consolas" pitchFamily="49" charset="0"/>
              </a:rPr>
              <a:t>)</a:t>
            </a:r>
            <a:r>
              <a:rPr lang="en-US" sz="1600" dirty="0" smtClean="0">
                <a:solidFill>
                  <a:schemeClr val="accent2">
                    <a:lumMod val="50000"/>
                  </a:schemeClr>
                </a:solidFill>
                <a:latin typeface="Consolas" pitchFamily="49" charset="0"/>
                <a:cs typeface="Consolas" pitchFamily="49" charset="0"/>
              </a:rPr>
              <a:t> </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p:txBody>
      </p:sp>
      <p:sp>
        <p:nvSpPr>
          <p:cNvPr id="5" name="Rectangle 4"/>
          <p:cNvSpPr/>
          <p:nvPr/>
        </p:nvSpPr>
        <p:spPr>
          <a:xfrm>
            <a:off x="5867400" y="2120384"/>
            <a:ext cx="1359668" cy="369332"/>
          </a:xfrm>
          <a:prstGeom prst="rect">
            <a:avLst/>
          </a:prstGeom>
        </p:spPr>
        <p:txBody>
          <a:bodyPr wrap="none">
            <a:spAutoFit/>
          </a:bodyPr>
          <a:lstStyle/>
          <a:p>
            <a:r>
              <a:rPr lang="en-US" dirty="0">
                <a:solidFill>
                  <a:schemeClr val="accent2">
                    <a:lumMod val="50000"/>
                  </a:schemeClr>
                </a:solidFill>
                <a:latin typeface="Bradley Hand" charset="0"/>
                <a:ea typeface="Bradley Hand" charset="0"/>
                <a:cs typeface="Bradley Hand" charset="0"/>
              </a:rPr>
              <a:t>Parameters </a:t>
            </a:r>
            <a:endParaRPr lang="en-US" dirty="0"/>
          </a:p>
        </p:txBody>
      </p:sp>
      <p:cxnSp>
        <p:nvCxnSpPr>
          <p:cNvPr id="6" name="Straight Arrow Connector 5"/>
          <p:cNvCxnSpPr/>
          <p:nvPr/>
        </p:nvCxnSpPr>
        <p:spPr>
          <a:xfrm flipH="1">
            <a:off x="3124202" y="2326905"/>
            <a:ext cx="2743198" cy="254508"/>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H="1">
            <a:off x="4273595" y="2437632"/>
            <a:ext cx="2127205" cy="584517"/>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16" name="Rectangle 15"/>
          <p:cNvSpPr/>
          <p:nvPr/>
        </p:nvSpPr>
        <p:spPr>
          <a:xfrm>
            <a:off x="210273" y="3551087"/>
            <a:ext cx="3142527" cy="830997"/>
          </a:xfrm>
          <a:prstGeom prst="rect">
            <a:avLst/>
          </a:prstGeom>
        </p:spPr>
        <p:txBody>
          <a:bodyPr wrap="square">
            <a:spAutoFit/>
          </a:bodyPr>
          <a:lstStyle/>
          <a:p>
            <a:r>
              <a:rPr lang="en-US" sz="1600" dirty="0" smtClean="0">
                <a:solidFill>
                  <a:schemeClr val="accent2">
                    <a:lumMod val="50000"/>
                  </a:schemeClr>
                </a:solidFill>
                <a:latin typeface="Consolas" pitchFamily="49" charset="0"/>
                <a:cs typeface="Consolas" pitchFamily="49" charset="0"/>
              </a:rPr>
              <a:t>Some</a:t>
            </a:r>
            <a:r>
              <a:rPr lang="ru-RU" sz="1600" dirty="0" err="1" smtClean="0">
                <a:solidFill>
                  <a:schemeClr val="accent2">
                    <a:lumMod val="50000"/>
                  </a:schemeClr>
                </a:solidFill>
                <a:latin typeface="Consolas" pitchFamily="49" charset="0"/>
                <a:cs typeface="Consolas" pitchFamily="49" charset="0"/>
              </a:rPr>
              <a:t>Method</a:t>
            </a:r>
            <a:r>
              <a:rPr lang="ru-RU" sz="1600" dirty="0" smtClean="0">
                <a:solidFill>
                  <a:schemeClr val="accent2">
                    <a:lumMod val="50000"/>
                  </a:schemeClr>
                </a:solidFill>
                <a:latin typeface="Consolas" pitchFamily="49" charset="0"/>
                <a:cs typeface="Consolas" pitchFamily="49" charset="0"/>
              </a:rPr>
              <a:t>(</a:t>
            </a:r>
            <a:r>
              <a:rPr lang="ru-RU" sz="1600" b="1" dirty="0" smtClean="0">
                <a:solidFill>
                  <a:schemeClr val="accent2">
                    <a:lumMod val="50000"/>
                  </a:schemeClr>
                </a:solidFill>
                <a:latin typeface="Consolas" pitchFamily="49" charset="0"/>
                <a:cs typeface="Consolas" pitchFamily="49" charset="0"/>
              </a:rPr>
              <a:t>10</a:t>
            </a:r>
            <a:r>
              <a:rPr lang="ru-RU" sz="1600" dirty="0" smtClean="0">
                <a:solidFill>
                  <a:schemeClr val="accent2">
                    <a:lumMod val="50000"/>
                  </a:schemeClr>
                </a:solidFill>
                <a:latin typeface="Consolas" pitchFamily="49" charset="0"/>
                <a:cs typeface="Consolas" pitchFamily="49" charset="0"/>
              </a:rPr>
              <a:t>);</a:t>
            </a:r>
            <a:endParaRPr lang="ru-RU" sz="1600" dirty="0">
              <a:solidFill>
                <a:schemeClr val="accent2">
                  <a:lumMod val="50000"/>
                </a:schemeClr>
              </a:solidFill>
              <a:latin typeface="Consolas" pitchFamily="49" charset="0"/>
              <a:cs typeface="Consolas" pitchFamily="49" charset="0"/>
            </a:endParaRPr>
          </a:p>
          <a:p>
            <a:endParaRPr lang="ru-RU" sz="1600" dirty="0">
              <a:solidFill>
                <a:schemeClr val="accent2">
                  <a:lumMod val="50000"/>
                </a:schemeClr>
              </a:solidFill>
              <a:latin typeface="Consolas" pitchFamily="49" charset="0"/>
              <a:cs typeface="Consolas" pitchFamily="49" charset="0"/>
            </a:endParaRPr>
          </a:p>
          <a:p>
            <a:r>
              <a:rPr lang="en-US" sz="1600" dirty="0" smtClean="0">
                <a:solidFill>
                  <a:schemeClr val="accent2">
                    <a:lumMod val="50000"/>
                  </a:schemeClr>
                </a:solidFill>
                <a:latin typeface="Consolas" pitchFamily="49" charset="0"/>
                <a:cs typeface="Consolas" pitchFamily="49" charset="0"/>
              </a:rPr>
              <a:t>Some</a:t>
            </a:r>
            <a:r>
              <a:rPr lang="ru-RU" sz="1600" dirty="0" err="1">
                <a:solidFill>
                  <a:schemeClr val="accent2">
                    <a:lumMod val="50000"/>
                  </a:schemeClr>
                </a:solidFill>
                <a:latin typeface="Consolas" pitchFamily="49" charset="0"/>
                <a:cs typeface="Consolas" pitchFamily="49" charset="0"/>
              </a:rPr>
              <a:t>Method</a:t>
            </a:r>
            <a:r>
              <a:rPr lang="ru-RU" sz="1600" dirty="0">
                <a:solidFill>
                  <a:schemeClr val="accent2">
                    <a:lumMod val="50000"/>
                  </a:schemeClr>
                </a:solidFill>
                <a:latin typeface="Consolas" pitchFamily="49" charset="0"/>
                <a:cs typeface="Consolas" pitchFamily="49" charset="0"/>
              </a:rPr>
              <a:t>(</a:t>
            </a:r>
            <a:r>
              <a:rPr lang="ru-RU" sz="1600" b="1" dirty="0">
                <a:solidFill>
                  <a:schemeClr val="accent2">
                    <a:lumMod val="50000"/>
                  </a:schemeClr>
                </a:solidFill>
                <a:latin typeface="Consolas" pitchFamily="49" charset="0"/>
                <a:cs typeface="Consolas" pitchFamily="49" charset="0"/>
              </a:rPr>
              <a:t>100, 54.321F</a:t>
            </a:r>
            <a:r>
              <a:rPr lang="ru-RU" sz="1600" dirty="0">
                <a:solidFill>
                  <a:schemeClr val="accent2">
                    <a:lumMod val="50000"/>
                  </a:schemeClr>
                </a:solidFill>
                <a:latin typeface="Consolas" pitchFamily="49" charset="0"/>
                <a:cs typeface="Consolas" pitchFamily="49" charset="0"/>
              </a:rPr>
              <a:t>);</a:t>
            </a:r>
          </a:p>
        </p:txBody>
      </p:sp>
      <p:sp>
        <p:nvSpPr>
          <p:cNvPr id="18" name="Rectangle 17"/>
          <p:cNvSpPr/>
          <p:nvPr/>
        </p:nvSpPr>
        <p:spPr>
          <a:xfrm>
            <a:off x="5854861" y="3462626"/>
            <a:ext cx="1359668" cy="369332"/>
          </a:xfrm>
          <a:prstGeom prst="rect">
            <a:avLst/>
          </a:prstGeom>
        </p:spPr>
        <p:txBody>
          <a:bodyPr wrap="square">
            <a:spAutoFit/>
          </a:bodyPr>
          <a:lstStyle/>
          <a:p>
            <a:r>
              <a:rPr lang="en-US" i="1" dirty="0" smtClean="0">
                <a:solidFill>
                  <a:schemeClr val="accent2">
                    <a:lumMod val="50000"/>
                  </a:schemeClr>
                </a:solidFill>
                <a:latin typeface="Bradley Hand" charset="0"/>
                <a:ea typeface="Bradley Hand" charset="0"/>
                <a:cs typeface="Bradley Hand" charset="0"/>
              </a:rPr>
              <a:t>Argument</a:t>
            </a:r>
            <a:r>
              <a:rPr lang="en-US" i="1" dirty="0">
                <a:solidFill>
                  <a:schemeClr val="accent2">
                    <a:lumMod val="50000"/>
                  </a:schemeClr>
                </a:solidFill>
                <a:latin typeface="Bradley Hand" charset="0"/>
                <a:ea typeface="Bradley Hand" charset="0"/>
                <a:cs typeface="Bradley Hand" charset="0"/>
              </a:rPr>
              <a:t>s</a:t>
            </a:r>
            <a:endParaRPr lang="en-US" dirty="0"/>
          </a:p>
        </p:txBody>
      </p:sp>
      <p:cxnSp>
        <p:nvCxnSpPr>
          <p:cNvPr id="19" name="Straight Arrow Connector 18"/>
          <p:cNvCxnSpPr>
            <a:stCxn id="18" idx="1"/>
          </p:cNvCxnSpPr>
          <p:nvPr/>
        </p:nvCxnSpPr>
        <p:spPr>
          <a:xfrm flipH="1">
            <a:off x="1981200" y="3647292"/>
            <a:ext cx="3873661" cy="95080"/>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a:off x="3124202" y="3754405"/>
            <a:ext cx="2743198" cy="461121"/>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5" name="Rectangle 24"/>
          <p:cNvSpPr/>
          <p:nvPr/>
        </p:nvSpPr>
        <p:spPr>
          <a:xfrm>
            <a:off x="210273" y="4590465"/>
            <a:ext cx="6858000" cy="1569660"/>
          </a:xfrm>
          <a:prstGeom prst="rect">
            <a:avLst/>
          </a:prstGeom>
        </p:spPr>
        <p:txBody>
          <a:bodyPr wrap="square">
            <a:spAutoFit/>
          </a:bodyPr>
          <a:lstStyle/>
          <a:p>
            <a:pPr>
              <a:lnSpc>
                <a:spcPct val="150000"/>
              </a:lnSpc>
            </a:pPr>
            <a:r>
              <a:rPr lang="en-US" sz="1600" dirty="0">
                <a:solidFill>
                  <a:schemeClr val="accent2">
                    <a:lumMod val="50000"/>
                  </a:schemeClr>
                </a:solidFill>
                <a:latin typeface="Consolas" charset="0"/>
              </a:rPr>
              <a:t>string </a:t>
            </a:r>
            <a:r>
              <a:rPr lang="en-US" sz="1600" dirty="0" err="1">
                <a:solidFill>
                  <a:schemeClr val="accent2">
                    <a:lumMod val="50000"/>
                  </a:schemeClr>
                </a:solidFill>
                <a:latin typeface="Consolas" charset="0"/>
              </a:rPr>
              <a:t>Concat</a:t>
            </a:r>
            <a:r>
              <a:rPr lang="en-US" sz="1600" dirty="0">
                <a:solidFill>
                  <a:schemeClr val="accent2">
                    <a:lumMod val="50000"/>
                  </a:schemeClr>
                </a:solidFill>
                <a:latin typeface="Consolas" charset="0"/>
              </a:rPr>
              <a:t>(string str0, string str1, string str2) </a:t>
            </a:r>
          </a:p>
          <a:p>
            <a:pPr>
              <a:lnSpc>
                <a:spcPct val="150000"/>
              </a:lnSpc>
            </a:pPr>
            <a:r>
              <a:rPr lang="en-US" sz="1600" dirty="0" err="1">
                <a:solidFill>
                  <a:schemeClr val="accent2">
                    <a:lumMod val="50000"/>
                  </a:schemeClr>
                </a:solidFill>
                <a:latin typeface="Consolas" charset="0"/>
              </a:rPr>
              <a:t>bool</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TryParse</a:t>
            </a:r>
            <a:r>
              <a:rPr lang="en-US" sz="1600" dirty="0">
                <a:solidFill>
                  <a:schemeClr val="accent2">
                    <a:lumMod val="50000"/>
                  </a:schemeClr>
                </a:solidFill>
                <a:latin typeface="Consolas" charset="0"/>
              </a:rPr>
              <a:t>(string s, </a:t>
            </a:r>
            <a:r>
              <a:rPr lang="en-US" sz="1600" b="1" dirty="0">
                <a:solidFill>
                  <a:schemeClr val="accent2">
                    <a:lumMod val="50000"/>
                  </a:schemeClr>
                </a:solidFill>
                <a:latin typeface="Consolas" charset="0"/>
              </a:rPr>
              <a:t>out</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result)</a:t>
            </a:r>
          </a:p>
          <a:p>
            <a:pPr>
              <a:lnSpc>
                <a:spcPct val="150000"/>
              </a:lnSpc>
            </a:pP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Exchange(</a:t>
            </a:r>
            <a:r>
              <a:rPr lang="en-US" sz="1600" b="1" dirty="0">
                <a:solidFill>
                  <a:schemeClr val="accent2">
                    <a:lumMod val="50000"/>
                  </a:schemeClr>
                </a:solidFill>
                <a:latin typeface="Consolas" charset="0"/>
              </a:rPr>
              <a:t>ref</a:t>
            </a:r>
            <a:r>
              <a:rPr lang="en-US" sz="1600" dirty="0">
                <a:solidFill>
                  <a:schemeClr val="accent2">
                    <a:lumMod val="50000"/>
                  </a:schemeClr>
                </a:solidFill>
                <a:latin typeface="Consolas" charset="0"/>
              </a:rPr>
              <a:t>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location1, </a:t>
            </a:r>
            <a:r>
              <a:rPr lang="en-US" sz="1600" dirty="0" err="1">
                <a:solidFill>
                  <a:schemeClr val="accent2">
                    <a:lumMod val="50000"/>
                  </a:schemeClr>
                </a:solidFill>
                <a:latin typeface="Consolas" charset="0"/>
              </a:rPr>
              <a:t>int</a:t>
            </a:r>
            <a:r>
              <a:rPr lang="en-US" sz="1600" dirty="0">
                <a:solidFill>
                  <a:schemeClr val="accent2">
                    <a:lumMod val="50000"/>
                  </a:schemeClr>
                </a:solidFill>
                <a:latin typeface="Consolas" charset="0"/>
              </a:rPr>
              <a:t> value)</a:t>
            </a:r>
          </a:p>
          <a:p>
            <a:pPr>
              <a:lnSpc>
                <a:spcPct val="150000"/>
              </a:lnSpc>
            </a:pPr>
            <a:r>
              <a:rPr lang="en-US" sz="1600" dirty="0">
                <a:solidFill>
                  <a:schemeClr val="accent2">
                    <a:lumMod val="50000"/>
                  </a:schemeClr>
                </a:solidFill>
                <a:latin typeface="Consolas" charset="0"/>
              </a:rPr>
              <a:t>void </a:t>
            </a:r>
            <a:r>
              <a:rPr lang="en-US" sz="1600" dirty="0" err="1">
                <a:solidFill>
                  <a:schemeClr val="accent2">
                    <a:lumMod val="50000"/>
                  </a:schemeClr>
                </a:solidFill>
                <a:latin typeface="Consolas" charset="0"/>
              </a:rPr>
              <a:t>WriteLine</a:t>
            </a:r>
            <a:r>
              <a:rPr lang="en-US" sz="1600" dirty="0">
                <a:solidFill>
                  <a:schemeClr val="accent2">
                    <a:lumMod val="50000"/>
                  </a:schemeClr>
                </a:solidFill>
                <a:latin typeface="Consolas" charset="0"/>
              </a:rPr>
              <a:t>(string format, </a:t>
            </a:r>
            <a:r>
              <a:rPr lang="en-US" sz="1600" b="1" dirty="0" err="1">
                <a:solidFill>
                  <a:schemeClr val="accent2">
                    <a:lumMod val="50000"/>
                  </a:schemeClr>
                </a:solidFill>
                <a:latin typeface="Consolas" charset="0"/>
              </a:rPr>
              <a:t>params</a:t>
            </a:r>
            <a:r>
              <a:rPr lang="en-US" sz="1600" dirty="0">
                <a:solidFill>
                  <a:schemeClr val="accent2">
                    <a:lumMod val="50000"/>
                  </a:schemeClr>
                </a:solidFill>
                <a:latin typeface="Consolas" charset="0"/>
              </a:rPr>
              <a:t> object[] </a:t>
            </a:r>
            <a:r>
              <a:rPr lang="en-US" sz="1600" dirty="0" err="1">
                <a:solidFill>
                  <a:schemeClr val="accent2">
                    <a:lumMod val="50000"/>
                  </a:schemeClr>
                </a:solidFill>
                <a:latin typeface="Consolas" charset="0"/>
              </a:rPr>
              <a:t>arg</a:t>
            </a:r>
            <a:r>
              <a:rPr lang="en-US" sz="1600" dirty="0">
                <a:solidFill>
                  <a:schemeClr val="accent2">
                    <a:lumMod val="50000"/>
                  </a:schemeClr>
                </a:solidFill>
                <a:latin typeface="Consolas" charset="0"/>
              </a:rPr>
              <a:t>)</a:t>
            </a:r>
            <a:endParaRPr lang="en-US" sz="1600" dirty="0">
              <a:solidFill>
                <a:schemeClr val="accent2">
                  <a:lumMod val="50000"/>
                </a:schemeClr>
              </a:solidFill>
            </a:endParaRPr>
          </a:p>
        </p:txBody>
      </p:sp>
      <p:sp>
        <p:nvSpPr>
          <p:cNvPr id="34" name="Rectangle 33"/>
          <p:cNvSpPr/>
          <p:nvPr/>
        </p:nvSpPr>
        <p:spPr>
          <a:xfrm>
            <a:off x="6934199" y="4009005"/>
            <a:ext cx="2019301" cy="1754326"/>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Here are a couple of valid method headers with a different numbers of parameters and some modifiers</a:t>
            </a:r>
          </a:p>
        </p:txBody>
      </p:sp>
      <p:cxnSp>
        <p:nvCxnSpPr>
          <p:cNvPr id="35" name="Straight Arrow Connector 34"/>
          <p:cNvCxnSpPr>
            <a:stCxn id="34" idx="1"/>
          </p:cNvCxnSpPr>
          <p:nvPr/>
        </p:nvCxnSpPr>
        <p:spPr>
          <a:xfrm flipH="1">
            <a:off x="5943600" y="4886168"/>
            <a:ext cx="990599" cy="509788"/>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779854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tabLst>
                <a:tab pos="6753225" algn="l"/>
              </a:tabLst>
            </a:pPr>
            <a:r>
              <a:rPr lang="en-US" dirty="0"/>
              <a:t>Return Type </a:t>
            </a:r>
          </a:p>
        </p:txBody>
      </p:sp>
      <p:sp>
        <p:nvSpPr>
          <p:cNvPr id="3" name="Rectangle 2"/>
          <p:cNvSpPr/>
          <p:nvPr/>
        </p:nvSpPr>
        <p:spPr>
          <a:xfrm>
            <a:off x="304800" y="2617735"/>
            <a:ext cx="8001000" cy="1815882"/>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public static </a:t>
            </a:r>
            <a:r>
              <a:rPr lang="en-US" sz="1600" b="1"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a:t>
            </a:r>
            <a:r>
              <a:rPr lang="en-US" sz="1600" dirty="0" err="1">
                <a:solidFill>
                  <a:schemeClr val="accent2">
                    <a:lumMod val="50000"/>
                  </a:schemeClr>
                </a:solidFill>
                <a:latin typeface="Consolas" charset="0"/>
                <a:ea typeface="Consolas" charset="0"/>
                <a:cs typeface="Consolas" charset="0"/>
              </a:rPr>
              <a:t>Div</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n,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d)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if </a:t>
            </a:r>
            <a:r>
              <a:rPr lang="en-US" sz="1600" dirty="0">
                <a:solidFill>
                  <a:schemeClr val="accent2">
                    <a:lumMod val="50000"/>
                  </a:schemeClr>
                </a:solidFill>
                <a:latin typeface="Consolas" charset="0"/>
                <a:ea typeface="Consolas" charset="0"/>
                <a:cs typeface="Consolas" charset="0"/>
              </a:rPr>
              <a:t>(d == </a:t>
            </a:r>
            <a:r>
              <a:rPr lang="en-US" sz="1600" dirty="0" smtClean="0">
                <a:solidFill>
                  <a:schemeClr val="accent2">
                    <a:lumMod val="50000"/>
                  </a:schemeClr>
                </a:solidFill>
                <a:latin typeface="Consolas" charset="0"/>
                <a:ea typeface="Consolas" charset="0"/>
                <a:cs typeface="Consolas" charset="0"/>
              </a:rPr>
              <a:t>0)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throw </a:t>
            </a:r>
            <a:r>
              <a:rPr lang="en-US" sz="1600" dirty="0">
                <a:solidFill>
                  <a:schemeClr val="accent2">
                    <a:lumMod val="50000"/>
                  </a:schemeClr>
                </a:solidFill>
                <a:latin typeface="Consolas" charset="0"/>
                <a:ea typeface="Consolas" charset="0"/>
                <a:cs typeface="Consolas" charset="0"/>
              </a:rPr>
              <a:t>new </a:t>
            </a:r>
            <a:r>
              <a:rPr lang="en-US" sz="1600" b="1" dirty="0" err="1" smtClean="0">
                <a:solidFill>
                  <a:schemeClr val="accent2">
                    <a:lumMod val="50000"/>
                  </a:schemeClr>
                </a:solidFill>
                <a:latin typeface="Consolas" charset="0"/>
                <a:ea typeface="Consolas" charset="0"/>
                <a:cs typeface="Consolas" charset="0"/>
              </a:rPr>
              <a:t>ArgumentOutOfRangeException</a:t>
            </a:r>
            <a:r>
              <a:rPr lang="en-US" sz="1600" b="1" dirty="0" smtClean="0">
                <a:solidFill>
                  <a:schemeClr val="accent2">
                    <a:lumMod val="50000"/>
                  </a:schemeClr>
                </a:solidFill>
                <a:latin typeface="Consolas" charset="0"/>
                <a:ea typeface="Consolas" charset="0"/>
                <a:cs typeface="Consolas" charset="0"/>
              </a:rPr>
              <a:t>(</a:t>
            </a:r>
            <a:r>
              <a:rPr lang="en-US" sz="1600" b="1" dirty="0" err="1" smtClean="0">
                <a:solidFill>
                  <a:schemeClr val="accent2">
                    <a:lumMod val="50000"/>
                  </a:schemeClr>
                </a:solidFill>
                <a:latin typeface="Consolas" charset="0"/>
                <a:ea typeface="Consolas" charset="0"/>
                <a:cs typeface="Consolas" charset="0"/>
              </a:rPr>
              <a:t>nameof</a:t>
            </a:r>
            <a:r>
              <a:rPr lang="en-US" sz="1600" b="1" dirty="0" smtClean="0">
                <a:solidFill>
                  <a:schemeClr val="accent2">
                    <a:lumMod val="50000"/>
                  </a:schemeClr>
                </a:solidFill>
                <a:latin typeface="Consolas" charset="0"/>
                <a:ea typeface="Consolas" charset="0"/>
                <a:cs typeface="Consolas" charset="0"/>
              </a:rPr>
              <a:t>(d))</a:t>
            </a:r>
            <a:r>
              <a:rPr lang="en-US" sz="1600" dirty="0" smtClean="0">
                <a:solidFill>
                  <a:schemeClr val="accent2">
                    <a:lumMod val="50000"/>
                  </a:schemeClr>
                </a:solidFill>
                <a:latin typeface="Consolas" charset="0"/>
                <a:ea typeface="Consolas" charset="0"/>
                <a:cs typeface="Consolas" charset="0"/>
              </a:rPr>
              <a:t>;</a:t>
            </a:r>
          </a:p>
          <a:p>
            <a:r>
              <a:rPr lang="en-US" sz="1600" dirty="0" smtClean="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return </a:t>
            </a:r>
            <a:r>
              <a:rPr lang="en-US" sz="1600" b="1" dirty="0">
                <a:solidFill>
                  <a:schemeClr val="accent2">
                    <a:lumMod val="50000"/>
                  </a:schemeClr>
                </a:solidFill>
                <a:latin typeface="Consolas" charset="0"/>
                <a:ea typeface="Consolas" charset="0"/>
                <a:cs typeface="Consolas" charset="0"/>
              </a:rPr>
              <a:t>n / d</a:t>
            </a:r>
            <a:r>
              <a:rPr lang="en-US" sz="1600" dirty="0">
                <a:solidFill>
                  <a:schemeClr val="accent2">
                    <a:lumMod val="50000"/>
                  </a:schemeClr>
                </a:solidFill>
                <a:latin typeface="Consolas" charset="0"/>
                <a:ea typeface="Consolas" charset="0"/>
                <a:cs typeface="Consolas" charset="0"/>
              </a:rPr>
              <a:t>;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p:txBody>
      </p:sp>
      <p:sp>
        <p:nvSpPr>
          <p:cNvPr id="4" name="Rectangle 3"/>
          <p:cNvSpPr/>
          <p:nvPr/>
        </p:nvSpPr>
        <p:spPr>
          <a:xfrm>
            <a:off x="304800" y="840313"/>
            <a:ext cx="4876800" cy="1200329"/>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The return type of a method can be either a type or void. This indicates what a caller of the method will get (under normal circumstances) in return for calling the method. </a:t>
            </a:r>
          </a:p>
        </p:txBody>
      </p:sp>
      <p:cxnSp>
        <p:nvCxnSpPr>
          <p:cNvPr id="6" name="Straight Arrow Connector 5"/>
          <p:cNvCxnSpPr>
            <a:stCxn id="4" idx="2"/>
          </p:cNvCxnSpPr>
          <p:nvPr/>
        </p:nvCxnSpPr>
        <p:spPr>
          <a:xfrm flipH="1">
            <a:off x="2209800" y="2040642"/>
            <a:ext cx="533400" cy="702558"/>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5562600" y="4664644"/>
            <a:ext cx="3067773" cy="646331"/>
          </a:xfrm>
          <a:prstGeom prst="rect">
            <a:avLst/>
          </a:prstGeom>
        </p:spPr>
        <p:txBody>
          <a:bodyPr wrap="square">
            <a:spAutoFit/>
          </a:bodyPr>
          <a:lstStyle/>
          <a:p>
            <a:pPr algn="just"/>
            <a:r>
              <a:rPr lang="en-US">
                <a:solidFill>
                  <a:schemeClr val="accent2">
                    <a:lumMod val="50000"/>
                  </a:schemeClr>
                </a:solidFill>
                <a:latin typeface="Bradley Hand" charset="0"/>
                <a:ea typeface="Bradley Hand" charset="0"/>
                <a:cs typeface="Bradley Hand" charset="0"/>
              </a:rPr>
              <a:t>It’s also possible for a method to throw an exception.</a:t>
            </a:r>
            <a:endParaRPr lang="en-US" dirty="0">
              <a:solidFill>
                <a:schemeClr val="accent2">
                  <a:lumMod val="50000"/>
                </a:schemeClr>
              </a:solidFill>
              <a:latin typeface="Bradley Hand" charset="0"/>
              <a:ea typeface="Bradley Hand" charset="0"/>
              <a:cs typeface="Bradley Hand" charset="0"/>
            </a:endParaRPr>
          </a:p>
        </p:txBody>
      </p:sp>
      <p:sp>
        <p:nvSpPr>
          <p:cNvPr id="14" name="Rectangle 13"/>
          <p:cNvSpPr/>
          <p:nvPr/>
        </p:nvSpPr>
        <p:spPr>
          <a:xfrm>
            <a:off x="304800" y="4664644"/>
            <a:ext cx="4572000" cy="1200329"/>
          </a:xfrm>
          <a:prstGeom prst="rect">
            <a:avLst/>
          </a:prstGeom>
        </p:spPr>
        <p:txBody>
          <a:bodyPr>
            <a:spAutoFit/>
          </a:bodyPr>
          <a:lstStyle/>
          <a:p>
            <a:pPr algn="just"/>
            <a:r>
              <a:rPr lang="en-US" dirty="0">
                <a:solidFill>
                  <a:schemeClr val="accent2">
                    <a:lumMod val="50000"/>
                  </a:schemeClr>
                </a:solidFill>
                <a:latin typeface="Bradley Hand" charset="0"/>
                <a:ea typeface="Bradley Hand" charset="0"/>
                <a:cs typeface="Bradley Hand" charset="0"/>
              </a:rPr>
              <a:t>When a type is specified, all execution paths through the method’s body should reach a point where the return keyword is used to hand back a result to the caller. </a:t>
            </a:r>
          </a:p>
        </p:txBody>
      </p:sp>
      <p:cxnSp>
        <p:nvCxnSpPr>
          <p:cNvPr id="17" name="Straight Arrow Connector 16"/>
          <p:cNvCxnSpPr>
            <a:stCxn id="14" idx="0"/>
          </p:cNvCxnSpPr>
          <p:nvPr/>
        </p:nvCxnSpPr>
        <p:spPr>
          <a:xfrm flipH="1" flipV="1">
            <a:off x="1524000" y="4191000"/>
            <a:ext cx="1066800" cy="473644"/>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11" idx="0"/>
          </p:cNvCxnSpPr>
          <p:nvPr/>
        </p:nvCxnSpPr>
        <p:spPr>
          <a:xfrm flipH="1" flipV="1">
            <a:off x="4876800" y="3664609"/>
            <a:ext cx="2219687" cy="1000035"/>
          </a:xfrm>
          <a:prstGeom prst="straightConnector1">
            <a:avLst/>
          </a:prstGeom>
          <a:ln w="28575">
            <a:solidFill>
              <a:schemeClr val="accent2">
                <a:lumMod val="50000"/>
              </a:schemeClr>
            </a:solidFill>
            <a:prstDash val="sysDot"/>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265938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Expression-bodies </a:t>
            </a:r>
            <a:r>
              <a:rPr lang="en-US" dirty="0"/>
              <a:t>methods (C# 6) </a:t>
            </a:r>
          </a:p>
        </p:txBody>
      </p:sp>
      <p:grpSp>
        <p:nvGrpSpPr>
          <p:cNvPr id="40" name="Group 39"/>
          <p:cNvGrpSpPr/>
          <p:nvPr/>
        </p:nvGrpSpPr>
        <p:grpSpPr>
          <a:xfrm>
            <a:off x="292894" y="735872"/>
            <a:ext cx="8689968" cy="5246346"/>
            <a:chOff x="292894" y="735872"/>
            <a:chExt cx="8689968" cy="5246346"/>
          </a:xfrm>
        </p:grpSpPr>
        <p:grpSp>
          <p:nvGrpSpPr>
            <p:cNvPr id="24" name="Group 23"/>
            <p:cNvGrpSpPr/>
            <p:nvPr/>
          </p:nvGrpSpPr>
          <p:grpSpPr>
            <a:xfrm>
              <a:off x="292894" y="735872"/>
              <a:ext cx="8605042" cy="2235928"/>
              <a:chOff x="304800" y="659672"/>
              <a:chExt cx="8605042" cy="2235928"/>
            </a:xfrm>
          </p:grpSpPr>
          <p:sp>
            <p:nvSpPr>
              <p:cNvPr id="4" name="Rectangle 3"/>
              <p:cNvSpPr/>
              <p:nvPr/>
            </p:nvSpPr>
            <p:spPr>
              <a:xfrm>
                <a:off x="304800" y="762000"/>
                <a:ext cx="8534400" cy="369332"/>
              </a:xfrm>
              <a:prstGeom prst="rect">
                <a:avLst/>
              </a:prstGeom>
            </p:spPr>
            <p:txBody>
              <a:bodyPr wrap="square">
                <a:spAutoFit/>
              </a:bodyPr>
              <a:lstStyle/>
              <a:p>
                <a:endParaRPr lang="en-US" dirty="0">
                  <a:solidFill>
                    <a:schemeClr val="accent2">
                      <a:lumMod val="50000"/>
                    </a:schemeClr>
                  </a:solidFill>
                  <a:latin typeface="Bradley Hand" charset="0"/>
                  <a:ea typeface="Bradley Hand" charset="0"/>
                  <a:cs typeface="Bradley Hand" charset="0"/>
                </a:endParaRPr>
              </a:p>
            </p:txBody>
          </p:sp>
          <p:sp>
            <p:nvSpPr>
              <p:cNvPr id="8" name="Rectangle 7"/>
              <p:cNvSpPr/>
              <p:nvPr/>
            </p:nvSpPr>
            <p:spPr>
              <a:xfrm>
                <a:off x="4097306" y="659672"/>
                <a:ext cx="4812536" cy="1200329"/>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A method that comprises a single expression, such as the following can be written more tersely as an </a:t>
                </a:r>
                <a:r>
                  <a:rPr lang="en-US" i="1" dirty="0">
                    <a:solidFill>
                      <a:schemeClr val="accent2">
                        <a:lumMod val="50000"/>
                      </a:schemeClr>
                    </a:solidFill>
                    <a:latin typeface="Bradley Hand" charset="0"/>
                    <a:ea typeface="Bradley Hand" charset="0"/>
                    <a:cs typeface="Bradley Hand" charset="0"/>
                  </a:rPr>
                  <a:t>expression-bodied method</a:t>
                </a:r>
                <a:r>
                  <a:rPr lang="en-US" dirty="0">
                    <a:solidFill>
                      <a:schemeClr val="accent2">
                        <a:lumMod val="50000"/>
                      </a:schemeClr>
                    </a:solidFill>
                    <a:latin typeface="Bradley Hand" charset="0"/>
                    <a:ea typeface="Bradley Hand" charset="0"/>
                    <a:cs typeface="Bradley Hand" charset="0"/>
                  </a:rPr>
                  <a:t>. A fat arrow replaces the braces and return keyword: </a:t>
                </a:r>
              </a:p>
            </p:txBody>
          </p:sp>
          <p:cxnSp>
            <p:nvCxnSpPr>
              <p:cNvPr id="16" name="Straight Arrow Connector 15"/>
              <p:cNvCxnSpPr/>
              <p:nvPr/>
            </p:nvCxnSpPr>
            <p:spPr>
              <a:xfrm>
                <a:off x="6412706" y="1860001"/>
                <a:ext cx="762000" cy="1035599"/>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30" name="Rectangle 29"/>
            <p:cNvSpPr/>
            <p:nvPr/>
          </p:nvSpPr>
          <p:spPr>
            <a:xfrm>
              <a:off x="292894" y="1683877"/>
              <a:ext cx="8534400" cy="3539430"/>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class Customer</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First { get;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Last { get; }</a:t>
              </a:r>
            </a:p>
            <a:p>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static implicit operator string(Customer p) </a:t>
              </a:r>
              <a:r>
                <a:rPr lang="en-US" sz="1600" b="1" dirty="0">
                  <a:solidFill>
                    <a:schemeClr val="accent2">
                      <a:lumMod val="50000"/>
                    </a:schemeClr>
                  </a:solidFill>
                  <a:latin typeface="Consolas" charset="0"/>
                  <a:ea typeface="Consolas" charset="0"/>
                  <a:cs typeface="Consolas" charset="0"/>
                </a:rPr>
                <a:t>=&gt; </a:t>
              </a:r>
              <a:endParaRPr lang="en-US" sz="1600" b="1" dirty="0" smtClean="0">
                <a:solidFill>
                  <a:schemeClr val="accent2">
                    <a:lumMod val="50000"/>
                  </a:schemeClr>
                </a:solidFill>
                <a:latin typeface="Consolas" charset="0"/>
                <a:ea typeface="Consolas" charset="0"/>
                <a:cs typeface="Consolas" charset="0"/>
              </a:endParaRP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a:t>
              </a:r>
              <a:r>
                <a:rPr lang="en-US" sz="1600" b="1" dirty="0" err="1" smtClean="0">
                  <a:solidFill>
                    <a:schemeClr val="accent2">
                      <a:lumMod val="50000"/>
                    </a:schemeClr>
                  </a:solidFill>
                  <a:latin typeface="Consolas" charset="0"/>
                  <a:ea typeface="Consolas" charset="0"/>
                  <a:cs typeface="Consolas" charset="0"/>
                </a:rPr>
                <a:t>p.First</a:t>
              </a:r>
              <a:r>
                <a:rPr lang="en-US" sz="1600" b="1" dirty="0" smtClean="0">
                  <a:solidFill>
                    <a:schemeClr val="accent2">
                      <a:lumMod val="50000"/>
                    </a:schemeClr>
                  </a:solidFill>
                  <a:latin typeface="Consolas" charset="0"/>
                  <a:ea typeface="Consolas" charset="0"/>
                  <a:cs typeface="Consolas" charset="0"/>
                </a:rPr>
                <a:t> </a:t>
              </a:r>
              <a:r>
                <a:rPr lang="en-US" sz="1600" b="1" dirty="0">
                  <a:solidFill>
                    <a:schemeClr val="accent2">
                      <a:lumMod val="50000"/>
                    </a:schemeClr>
                  </a:solidFill>
                  <a:latin typeface="Consolas" charset="0"/>
                  <a:ea typeface="Consolas" charset="0"/>
                  <a:cs typeface="Consolas" charset="0"/>
                </a:rPr>
                <a:t>+ " " + </a:t>
              </a:r>
              <a:r>
                <a:rPr lang="en-US" sz="1600" b="1" dirty="0" err="1">
                  <a:solidFill>
                    <a:schemeClr val="accent2">
                      <a:lumMod val="50000"/>
                    </a:schemeClr>
                  </a:solidFill>
                  <a:latin typeface="Consolas" charset="0"/>
                  <a:ea typeface="Consolas" charset="0"/>
                  <a:cs typeface="Consolas" charset="0"/>
                </a:rPr>
                <a:t>p.Last</a:t>
              </a:r>
              <a:r>
                <a:rPr lang="en-US" sz="1600" b="1" dirty="0" smtClean="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void Print()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Console.WriteLine</a:t>
              </a:r>
              <a:r>
                <a:rPr lang="en-US" sz="1600" b="1" dirty="0">
                  <a:solidFill>
                    <a:schemeClr val="accent2">
                      <a:lumMod val="50000"/>
                    </a:schemeClr>
                  </a:solidFill>
                  <a:latin typeface="Consolas" charset="0"/>
                  <a:ea typeface="Consolas" charset="0"/>
                  <a:cs typeface="Consolas" charset="0"/>
                </a:rPr>
                <a:t>(First + " " + Last);</a:t>
              </a:r>
            </a:p>
            <a:p>
              <a:r>
                <a:rPr lang="en-US" sz="1600" dirty="0">
                  <a:solidFill>
                    <a:schemeClr val="accent2">
                      <a:lumMod val="50000"/>
                    </a:schemeClr>
                  </a:solidFill>
                  <a:latin typeface="Consolas" charset="0"/>
                  <a:ea typeface="Consolas" charset="0"/>
                  <a:cs typeface="Consolas" charset="0"/>
                </a:rPr>
                <a:t>	</a:t>
              </a:r>
            </a:p>
            <a:p>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Name </a:t>
              </a:r>
              <a:r>
                <a:rPr lang="en-US" sz="1600" b="1" dirty="0">
                  <a:solidFill>
                    <a:schemeClr val="accent2">
                      <a:lumMod val="50000"/>
                    </a:schemeClr>
                  </a:solidFill>
                  <a:latin typeface="Consolas" charset="0"/>
                  <a:ea typeface="Consolas" charset="0"/>
                  <a:cs typeface="Consolas" charset="0"/>
                </a:rPr>
                <a:t>=&gt; First + " " + </a:t>
              </a:r>
              <a:r>
                <a:rPr lang="en-US" sz="1600" b="1" dirty="0" smtClean="0">
                  <a:solidFill>
                    <a:schemeClr val="accent2">
                      <a:lumMod val="50000"/>
                    </a:schemeClr>
                  </a:solidFill>
                  <a:latin typeface="Consolas" charset="0"/>
                  <a:ea typeface="Consolas" charset="0"/>
                  <a:cs typeface="Consolas" charset="0"/>
                </a:rPr>
                <a:t>Last;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Customer this[long id]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store.LookupCustomer</a:t>
              </a:r>
              <a:r>
                <a:rPr lang="en-US" sz="1600" b="1" dirty="0">
                  <a:solidFill>
                    <a:schemeClr val="accent2">
                      <a:lumMod val="50000"/>
                    </a:schemeClr>
                  </a:solidFill>
                  <a:latin typeface="Consolas" charset="0"/>
                  <a:ea typeface="Consolas" charset="0"/>
                  <a:cs typeface="Consolas" charset="0"/>
                </a:rPr>
                <a:t>(id);</a:t>
              </a:r>
            </a:p>
            <a:p>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a:t>
              </a:r>
              <a:endParaRPr lang="en-US" sz="1600" b="1" dirty="0">
                <a:solidFill>
                  <a:schemeClr val="accent2">
                    <a:lumMod val="50000"/>
                  </a:schemeClr>
                </a:solidFill>
                <a:latin typeface="Consolas" charset="0"/>
                <a:ea typeface="Consolas" charset="0"/>
                <a:cs typeface="Consolas" charset="0"/>
              </a:endParaRPr>
            </a:p>
          </p:txBody>
        </p:sp>
        <p:sp>
          <p:nvSpPr>
            <p:cNvPr id="31" name="Rectangle 30"/>
            <p:cNvSpPr/>
            <p:nvPr/>
          </p:nvSpPr>
          <p:spPr>
            <a:xfrm>
              <a:off x="6116469" y="5058888"/>
              <a:ext cx="2866393" cy="923330"/>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Expression-bodied functions can also have a void return type </a:t>
              </a:r>
            </a:p>
          </p:txBody>
        </p:sp>
        <p:cxnSp>
          <p:nvCxnSpPr>
            <p:cNvPr id="32" name="Straight Arrow Connector 31"/>
            <p:cNvCxnSpPr>
              <a:stCxn id="31" idx="0"/>
            </p:cNvCxnSpPr>
            <p:nvPr/>
          </p:nvCxnSpPr>
          <p:spPr>
            <a:xfrm flipH="1" flipV="1">
              <a:off x="7411267" y="3967169"/>
              <a:ext cx="138399" cy="1091719"/>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3900668" y="4595149"/>
              <a:ext cx="184731" cy="369332"/>
            </a:xfrm>
            <a:prstGeom prst="rect">
              <a:avLst/>
            </a:prstGeom>
            <a:noFill/>
          </p:spPr>
          <p:txBody>
            <a:bodyPr wrap="none" rtlCol="0">
              <a:spAutoFit/>
            </a:bodyPr>
            <a:lstStyle/>
            <a:p>
              <a:endParaRPr lang="en-US" dirty="0"/>
            </a:p>
          </p:txBody>
        </p:sp>
      </p:grpSp>
      <p:sp>
        <p:nvSpPr>
          <p:cNvPr id="51" name="Rectangle 50"/>
          <p:cNvSpPr/>
          <p:nvPr/>
        </p:nvSpPr>
        <p:spPr>
          <a:xfrm>
            <a:off x="436401" y="5294149"/>
            <a:ext cx="3297399" cy="646331"/>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Expression-bodied </a:t>
            </a:r>
            <a:r>
              <a:rPr lang="en-US" dirty="0" smtClean="0">
                <a:solidFill>
                  <a:schemeClr val="accent2">
                    <a:lumMod val="50000"/>
                  </a:schemeClr>
                </a:solidFill>
                <a:latin typeface="Bradley Hand" charset="0"/>
                <a:ea typeface="Bradley Hand" charset="0"/>
                <a:cs typeface="Bradley Hand" charset="0"/>
              </a:rPr>
              <a:t>syntax can use </a:t>
            </a:r>
            <a:r>
              <a:rPr lang="en-US" smtClean="0">
                <a:solidFill>
                  <a:schemeClr val="accent2">
                    <a:lumMod val="50000"/>
                  </a:schemeClr>
                </a:solidFill>
                <a:latin typeface="Bradley Hand" charset="0"/>
                <a:ea typeface="Bradley Hand" charset="0"/>
                <a:cs typeface="Bradley Hand" charset="0"/>
              </a:rPr>
              <a:t>in properties and indexers</a:t>
            </a:r>
            <a:endParaRPr lang="en-US" dirty="0">
              <a:solidFill>
                <a:schemeClr val="accent2">
                  <a:lumMod val="50000"/>
                </a:schemeClr>
              </a:solidFill>
              <a:latin typeface="Bradley Hand" charset="0"/>
              <a:ea typeface="Bradley Hand" charset="0"/>
              <a:cs typeface="Bradley Hand" charset="0"/>
            </a:endParaRPr>
          </a:p>
        </p:txBody>
      </p:sp>
      <p:cxnSp>
        <p:nvCxnSpPr>
          <p:cNvPr id="52" name="Straight Arrow Connector 51"/>
          <p:cNvCxnSpPr>
            <a:stCxn id="51" idx="0"/>
          </p:cNvCxnSpPr>
          <p:nvPr/>
        </p:nvCxnSpPr>
        <p:spPr>
          <a:xfrm flipV="1">
            <a:off x="2085101" y="4724401"/>
            <a:ext cx="2512491" cy="569748"/>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35487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Expression-bodied methods (C# </a:t>
            </a:r>
            <a:r>
              <a:rPr lang="en-US" dirty="0" smtClean="0"/>
              <a:t>7) </a:t>
            </a:r>
            <a:endParaRPr lang="en-US" dirty="0"/>
          </a:p>
        </p:txBody>
      </p:sp>
      <p:grpSp>
        <p:nvGrpSpPr>
          <p:cNvPr id="18" name="Group 17"/>
          <p:cNvGrpSpPr/>
          <p:nvPr/>
        </p:nvGrpSpPr>
        <p:grpSpPr>
          <a:xfrm>
            <a:off x="228600" y="663151"/>
            <a:ext cx="8686800" cy="5533646"/>
            <a:chOff x="228600" y="663151"/>
            <a:chExt cx="8686800" cy="5533646"/>
          </a:xfrm>
        </p:grpSpPr>
        <p:grpSp>
          <p:nvGrpSpPr>
            <p:cNvPr id="24" name="Group 23"/>
            <p:cNvGrpSpPr/>
            <p:nvPr/>
          </p:nvGrpSpPr>
          <p:grpSpPr>
            <a:xfrm>
              <a:off x="292893" y="663151"/>
              <a:ext cx="8534400" cy="1775249"/>
              <a:chOff x="304800" y="-317931"/>
              <a:chExt cx="8534400" cy="1775249"/>
            </a:xfrm>
          </p:grpSpPr>
          <p:sp>
            <p:nvSpPr>
              <p:cNvPr id="4" name="Rectangle 3"/>
              <p:cNvSpPr/>
              <p:nvPr/>
            </p:nvSpPr>
            <p:spPr>
              <a:xfrm>
                <a:off x="304800" y="762000"/>
                <a:ext cx="8534400" cy="369332"/>
              </a:xfrm>
              <a:prstGeom prst="rect">
                <a:avLst/>
              </a:prstGeom>
            </p:spPr>
            <p:txBody>
              <a:bodyPr wrap="square">
                <a:spAutoFit/>
              </a:bodyPr>
              <a:lstStyle/>
              <a:p>
                <a:endParaRPr lang="en-US" dirty="0">
                  <a:solidFill>
                    <a:schemeClr val="accent2">
                      <a:lumMod val="50000"/>
                    </a:schemeClr>
                  </a:solidFill>
                  <a:latin typeface="Bradley Hand" charset="0"/>
                  <a:ea typeface="Bradley Hand" charset="0"/>
                  <a:cs typeface="Bradley Hand" charset="0"/>
                </a:endParaRPr>
              </a:p>
            </p:txBody>
          </p:sp>
          <p:sp>
            <p:nvSpPr>
              <p:cNvPr id="8" name="Rectangle 7"/>
              <p:cNvSpPr/>
              <p:nvPr/>
            </p:nvSpPr>
            <p:spPr>
              <a:xfrm>
                <a:off x="4202907" y="-317931"/>
                <a:ext cx="4495800" cy="1200329"/>
              </a:xfrm>
              <a:prstGeom prst="rect">
                <a:avLst/>
              </a:prstGeom>
            </p:spPr>
            <p:txBody>
              <a:bodyPr wrap="square">
                <a:spAutoFit/>
              </a:bodyPr>
              <a:lstStyle/>
              <a:p>
                <a:pPr algn="just"/>
                <a:r>
                  <a:rPr lang="en-US" dirty="0">
                    <a:solidFill>
                      <a:schemeClr val="accent2">
                        <a:lumMod val="50000"/>
                      </a:schemeClr>
                    </a:solidFill>
                    <a:latin typeface="Bradley Hand" charset="0"/>
                    <a:ea typeface="Bradley Hand" charset="0"/>
                    <a:cs typeface="Bradley Hand" charset="0"/>
                  </a:rPr>
                  <a:t>More expression bodied </a:t>
                </a:r>
                <a:r>
                  <a:rPr lang="en-US" dirty="0" smtClean="0">
                    <a:solidFill>
                      <a:schemeClr val="accent2">
                        <a:lumMod val="50000"/>
                      </a:schemeClr>
                    </a:solidFill>
                    <a:latin typeface="Bradley Hand" charset="0"/>
                    <a:ea typeface="Bradley Hand" charset="0"/>
                    <a:cs typeface="Bradley Hand" charset="0"/>
                  </a:rPr>
                  <a:t>members </a:t>
                </a:r>
                <a:r>
                  <a:rPr lang="mr-IN" dirty="0" smtClean="0">
                    <a:solidFill>
                      <a:schemeClr val="accent2">
                        <a:lumMod val="50000"/>
                      </a:schemeClr>
                    </a:solidFill>
                    <a:latin typeface="Bradley Hand" charset="0"/>
                    <a:ea typeface="Bradley Hand" charset="0"/>
                    <a:cs typeface="Bradley Hand" charset="0"/>
                  </a:rPr>
                  <a:t>–</a:t>
                </a:r>
                <a:r>
                  <a:rPr lang="en-US" dirty="0" smtClean="0">
                    <a:solidFill>
                      <a:schemeClr val="accent2">
                        <a:lumMod val="50000"/>
                      </a:schemeClr>
                    </a:solidFill>
                    <a:latin typeface="Bradley Hand" charset="0"/>
                    <a:ea typeface="Bradley Hand" charset="0"/>
                    <a:cs typeface="Bradley Hand" charset="0"/>
                  </a:rPr>
                  <a:t> </a:t>
                </a:r>
              </a:p>
              <a:p>
                <a:pPr algn="just"/>
                <a:r>
                  <a:rPr lang="en-US" dirty="0">
                    <a:solidFill>
                      <a:schemeClr val="accent2">
                        <a:lumMod val="50000"/>
                      </a:schemeClr>
                    </a:solidFill>
                    <a:latin typeface="Bradley Hand" charset="0"/>
                    <a:ea typeface="Bradley Hand" charset="0"/>
                    <a:cs typeface="Bradley Hand" charset="0"/>
                  </a:rPr>
                  <a:t>C# 7.0 adds </a:t>
                </a:r>
                <a:r>
                  <a:rPr lang="en-US" dirty="0" err="1">
                    <a:solidFill>
                      <a:schemeClr val="accent2">
                        <a:lumMod val="50000"/>
                      </a:schemeClr>
                    </a:solidFill>
                    <a:latin typeface="Bradley Hand" charset="0"/>
                    <a:ea typeface="Bradley Hand" charset="0"/>
                    <a:cs typeface="Bradley Hand" charset="0"/>
                  </a:rPr>
                  <a:t>accessors</a:t>
                </a:r>
                <a:r>
                  <a:rPr lang="en-US" dirty="0">
                    <a:solidFill>
                      <a:schemeClr val="accent2">
                        <a:lumMod val="50000"/>
                      </a:schemeClr>
                    </a:solidFill>
                    <a:latin typeface="Bradley Hand" charset="0"/>
                    <a:ea typeface="Bradley Hand" charset="0"/>
                    <a:cs typeface="Bradley Hand" charset="0"/>
                  </a:rPr>
                  <a:t>, constructors and </a:t>
                </a:r>
                <a:r>
                  <a:rPr lang="en-US" dirty="0" err="1">
                    <a:solidFill>
                      <a:schemeClr val="accent2">
                        <a:lumMod val="50000"/>
                      </a:schemeClr>
                    </a:solidFill>
                    <a:latin typeface="Bradley Hand" charset="0"/>
                    <a:ea typeface="Bradley Hand" charset="0"/>
                    <a:cs typeface="Bradley Hand" charset="0"/>
                  </a:rPr>
                  <a:t>finalizers</a:t>
                </a:r>
                <a:r>
                  <a:rPr lang="en-US" dirty="0">
                    <a:solidFill>
                      <a:schemeClr val="accent2">
                        <a:lumMod val="50000"/>
                      </a:schemeClr>
                    </a:solidFill>
                    <a:latin typeface="Bradley Hand" charset="0"/>
                    <a:ea typeface="Bradley Hand" charset="0"/>
                    <a:cs typeface="Bradley Hand" charset="0"/>
                  </a:rPr>
                  <a:t> to the list of things that can have expression </a:t>
                </a:r>
                <a:r>
                  <a:rPr lang="en-US" dirty="0" smtClean="0">
                    <a:solidFill>
                      <a:schemeClr val="accent2">
                        <a:lumMod val="50000"/>
                      </a:schemeClr>
                    </a:solidFill>
                    <a:latin typeface="Bradley Hand" charset="0"/>
                    <a:ea typeface="Bradley Hand" charset="0"/>
                    <a:cs typeface="Bradley Hand" charset="0"/>
                  </a:rPr>
                  <a:t>bodies</a:t>
                </a:r>
              </a:p>
            </p:txBody>
          </p:sp>
          <p:cxnSp>
            <p:nvCxnSpPr>
              <p:cNvPr id="10" name="Straight Arrow Connector 9"/>
              <p:cNvCxnSpPr>
                <a:stCxn id="8" idx="1"/>
              </p:cNvCxnSpPr>
              <p:nvPr/>
            </p:nvCxnSpPr>
            <p:spPr>
              <a:xfrm flipH="1">
                <a:off x="2755107" y="282234"/>
                <a:ext cx="1447800" cy="1175084"/>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30" name="Rectangle 29"/>
            <p:cNvSpPr/>
            <p:nvPr/>
          </p:nvSpPr>
          <p:spPr>
            <a:xfrm>
              <a:off x="228600" y="2164924"/>
              <a:ext cx="8686800" cy="4031873"/>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class Person </a:t>
              </a:r>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private </a:t>
              </a:r>
              <a:r>
                <a:rPr lang="en-US" sz="1600" dirty="0">
                  <a:solidFill>
                    <a:schemeClr val="accent2">
                      <a:lumMod val="50000"/>
                    </a:schemeClr>
                  </a:solidFill>
                  <a:latin typeface="Consolas" charset="0"/>
                  <a:ea typeface="Consolas" charset="0"/>
                  <a:cs typeface="Consolas" charset="0"/>
                </a:rPr>
                <a:t>static </a:t>
              </a:r>
              <a:r>
                <a:rPr lang="en-US" sz="1600" dirty="0" err="1">
                  <a:solidFill>
                    <a:schemeClr val="accent2">
                      <a:lumMod val="50000"/>
                    </a:schemeClr>
                  </a:solidFill>
                  <a:latin typeface="Consolas" charset="0"/>
                  <a:ea typeface="Consolas" charset="0"/>
                  <a:cs typeface="Consolas" charset="0"/>
                </a:rPr>
                <a:t>ConcurrentDictionary</a:t>
              </a:r>
              <a:r>
                <a:rPr lang="en-US" sz="1600" dirty="0">
                  <a:solidFill>
                    <a:schemeClr val="accent2">
                      <a:lumMod val="50000"/>
                    </a:schemeClr>
                  </a:solidFill>
                  <a:latin typeface="Consolas" charset="0"/>
                  <a:ea typeface="Consolas" charset="0"/>
                  <a:cs typeface="Consolas" charset="0"/>
                </a:rPr>
                <a:t>&lt;</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string&gt; names = new </a:t>
              </a:r>
              <a:r>
                <a:rPr lang="en-US" sz="1600" dirty="0" smtClean="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ConcurrentDictionary</a:t>
              </a:r>
              <a:r>
                <a:rPr lang="en-US" sz="1600" dirty="0" smtClean="0">
                  <a:solidFill>
                    <a:schemeClr val="accent2">
                      <a:lumMod val="50000"/>
                    </a:schemeClr>
                  </a:solidFill>
                  <a:latin typeface="Consolas" charset="0"/>
                  <a:ea typeface="Consolas" charset="0"/>
                  <a:cs typeface="Consolas" charset="0"/>
                </a:rPr>
                <a:t>&lt;</a:t>
              </a:r>
              <a:r>
                <a:rPr lang="en-US" sz="1600" dirty="0" err="1" smtClean="0">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string&gt;(); </a:t>
              </a:r>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private </a:t>
              </a:r>
              <a:r>
                <a:rPr lang="en-US" sz="1600" dirty="0" err="1">
                  <a:solidFill>
                    <a:schemeClr val="accent2">
                      <a:lumMod val="50000"/>
                    </a:schemeClr>
                  </a:solidFill>
                  <a:latin typeface="Consolas" charset="0"/>
                  <a:ea typeface="Consolas" charset="0"/>
                  <a:cs typeface="Consolas" charset="0"/>
                </a:rPr>
                <a:t>int</a:t>
              </a:r>
              <a:r>
                <a:rPr lang="en-US" sz="1600" dirty="0">
                  <a:solidFill>
                    <a:schemeClr val="accent2">
                      <a:lumMod val="50000"/>
                    </a:schemeClr>
                  </a:solidFill>
                  <a:latin typeface="Consolas" charset="0"/>
                  <a:ea typeface="Consolas" charset="0"/>
                  <a:cs typeface="Consolas" charset="0"/>
                </a:rPr>
                <a:t> id = </a:t>
              </a:r>
              <a:r>
                <a:rPr lang="en-US" sz="1600" dirty="0" err="1">
                  <a:solidFill>
                    <a:schemeClr val="accent2">
                      <a:lumMod val="50000"/>
                    </a:schemeClr>
                  </a:solidFill>
                  <a:latin typeface="Consolas" charset="0"/>
                  <a:ea typeface="Consolas" charset="0"/>
                  <a:cs typeface="Consolas" charset="0"/>
                </a:rPr>
                <a:t>GetId</a:t>
              </a:r>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p>
            <a:p>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Person(string name)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names.TryAdd</a:t>
              </a:r>
              <a:r>
                <a:rPr lang="en-US" sz="1600" b="1" dirty="0">
                  <a:solidFill>
                    <a:schemeClr val="accent2">
                      <a:lumMod val="50000"/>
                    </a:schemeClr>
                  </a:solidFill>
                  <a:latin typeface="Consolas" charset="0"/>
                  <a:ea typeface="Consolas" charset="0"/>
                  <a:cs typeface="Consolas" charset="0"/>
                </a:rPr>
                <a:t>(id, name</a:t>
              </a:r>
              <a:r>
                <a:rPr lang="en-US" sz="1600" b="1" dirty="0" smtClean="0">
                  <a:solidFill>
                    <a:schemeClr val="accent2">
                      <a:lumMod val="50000"/>
                    </a:schemeClr>
                  </a:solidFill>
                  <a:latin typeface="Consolas" charset="0"/>
                  <a:ea typeface="Consolas" charset="0"/>
                  <a:cs typeface="Consolas" charset="0"/>
                </a:rPr>
                <a:t>);</a:t>
              </a:r>
            </a:p>
            <a:p>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Person() </a:t>
              </a:r>
              <a:r>
                <a:rPr lang="en-US" sz="1600" b="1" dirty="0">
                  <a:solidFill>
                    <a:schemeClr val="accent2">
                      <a:lumMod val="50000"/>
                    </a:schemeClr>
                  </a:solidFill>
                  <a:latin typeface="Consolas" charset="0"/>
                  <a:ea typeface="Consolas" charset="0"/>
                  <a:cs typeface="Consolas" charset="0"/>
                </a:rPr>
                <a:t>=&gt; </a:t>
              </a:r>
              <a:r>
                <a:rPr lang="en-US" sz="1600" b="1" dirty="0" err="1">
                  <a:solidFill>
                    <a:schemeClr val="accent2">
                      <a:lumMod val="50000"/>
                    </a:schemeClr>
                  </a:solidFill>
                  <a:latin typeface="Consolas" charset="0"/>
                  <a:ea typeface="Consolas" charset="0"/>
                  <a:cs typeface="Consolas" charset="0"/>
                </a:rPr>
                <a:t>names.TryRemove</a:t>
              </a:r>
              <a:r>
                <a:rPr lang="en-US" sz="1600" b="1" dirty="0">
                  <a:solidFill>
                    <a:schemeClr val="accent2">
                      <a:lumMod val="50000"/>
                    </a:schemeClr>
                  </a:solidFill>
                  <a:latin typeface="Consolas" charset="0"/>
                  <a:ea typeface="Consolas" charset="0"/>
                  <a:cs typeface="Consolas" charset="0"/>
                </a:rPr>
                <a:t>(id, out </a:t>
              </a:r>
              <a:r>
                <a:rPr lang="en-US" sz="1600" b="1" dirty="0" smtClean="0">
                  <a:solidFill>
                    <a:schemeClr val="accent2">
                      <a:lumMod val="50000"/>
                    </a:schemeClr>
                  </a:solidFill>
                  <a:latin typeface="Consolas" charset="0"/>
                  <a:ea typeface="Consolas" charset="0"/>
                  <a:cs typeface="Consolas" charset="0"/>
                </a:rPr>
                <a:t>*);</a:t>
              </a:r>
            </a:p>
            <a:p>
              <a:endParaRPr lang="en-US" sz="1600" dirty="0" smtClean="0">
                <a:solidFill>
                  <a:schemeClr val="accent2">
                    <a:lumMod val="50000"/>
                  </a:schemeClr>
                </a:solidFill>
                <a:latin typeface="Consolas" charset="0"/>
                <a:ea typeface="Consolas" charset="0"/>
                <a:cs typeface="Consolas" charset="0"/>
              </a:endParaRPr>
            </a:p>
            <a:p>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Name </a:t>
              </a:r>
              <a:endParaRPr lang="en-US" sz="1600" dirty="0" smtClean="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get </a:t>
              </a:r>
              <a:r>
                <a:rPr lang="en-US" sz="1600" b="1" dirty="0">
                  <a:solidFill>
                    <a:schemeClr val="accent2">
                      <a:lumMod val="50000"/>
                    </a:schemeClr>
                  </a:solidFill>
                  <a:latin typeface="Consolas" charset="0"/>
                  <a:ea typeface="Consolas" charset="0"/>
                  <a:cs typeface="Consolas" charset="0"/>
                </a:rPr>
                <a:t>=&gt; names[id</a:t>
              </a:r>
              <a:r>
                <a:rPr lang="en-US" sz="1600" b="1" dirty="0" smtClean="0">
                  <a:solidFill>
                    <a:schemeClr val="accent2">
                      <a:lumMod val="50000"/>
                    </a:schemeClr>
                  </a:solidFill>
                  <a:latin typeface="Consolas" charset="0"/>
                  <a:ea typeface="Consolas" charset="0"/>
                  <a:cs typeface="Consolas" charset="0"/>
                </a:rPr>
                <a:t>];</a:t>
              </a: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set </a:t>
              </a:r>
              <a:r>
                <a:rPr lang="en-US" sz="1600" b="1" dirty="0">
                  <a:solidFill>
                    <a:schemeClr val="accent2">
                      <a:lumMod val="50000"/>
                    </a:schemeClr>
                  </a:solidFill>
                  <a:latin typeface="Consolas" charset="0"/>
                  <a:ea typeface="Consolas" charset="0"/>
                  <a:cs typeface="Consolas" charset="0"/>
                </a:rPr>
                <a:t>=&gt; names[id] = value</a:t>
              </a:r>
              <a:r>
                <a:rPr lang="en-US" sz="1600" b="1" dirty="0" smtClean="0">
                  <a:solidFill>
                    <a:schemeClr val="accent2">
                      <a:lumMod val="50000"/>
                    </a:schemeClr>
                  </a:solidFill>
                  <a:latin typeface="Consolas" charset="0"/>
                  <a:ea typeface="Consolas" charset="0"/>
                  <a:cs typeface="Consolas" charset="0"/>
                </a:rPr>
                <a:t>;</a:t>
              </a:r>
              <a:r>
                <a:rPr lang="en-US" sz="1600" dirty="0" smtClean="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 </a:t>
              </a:r>
            </a:p>
            <a:p>
              <a:r>
                <a:rPr lang="en-US" sz="1600" dirty="0" smtClean="0">
                  <a:solidFill>
                    <a:schemeClr val="accent2">
                      <a:lumMod val="50000"/>
                    </a:schemeClr>
                  </a:solidFill>
                  <a:latin typeface="Consolas" charset="0"/>
                  <a:ea typeface="Consolas" charset="0"/>
                  <a:cs typeface="Consolas" charset="0"/>
                </a:rPr>
                <a:t>}</a:t>
              </a:r>
              <a:endParaRPr lang="en-US" sz="1600" b="1" dirty="0">
                <a:solidFill>
                  <a:schemeClr val="accent2">
                    <a:lumMod val="50000"/>
                  </a:schemeClr>
                </a:solidFill>
                <a:latin typeface="Consolas" charset="0"/>
                <a:ea typeface="Consolas" charset="0"/>
                <a:cs typeface="Consolas" charset="0"/>
              </a:endParaRPr>
            </a:p>
          </p:txBody>
        </p:sp>
      </p:grpSp>
    </p:spTree>
    <p:extLst>
      <p:ext uri="{BB962C8B-B14F-4D97-AF65-F5344CB8AC3E}">
        <p14:creationId xmlns:p14="http://schemas.microsoft.com/office/powerpoint/2010/main" val="9166262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Throw </a:t>
            </a:r>
            <a:r>
              <a:rPr lang="en-US" dirty="0" smtClean="0"/>
              <a:t>expressions (C</a:t>
            </a:r>
            <a:r>
              <a:rPr lang="en-US" dirty="0"/>
              <a:t># </a:t>
            </a:r>
            <a:r>
              <a:rPr lang="en-US" dirty="0" smtClean="0"/>
              <a:t>7) </a:t>
            </a:r>
            <a:endParaRPr lang="en-US" dirty="0"/>
          </a:p>
        </p:txBody>
      </p:sp>
      <p:grpSp>
        <p:nvGrpSpPr>
          <p:cNvPr id="18" name="Group 17"/>
          <p:cNvGrpSpPr/>
          <p:nvPr/>
        </p:nvGrpSpPr>
        <p:grpSpPr>
          <a:xfrm>
            <a:off x="228600" y="927879"/>
            <a:ext cx="8686800" cy="4262706"/>
            <a:chOff x="228600" y="927879"/>
            <a:chExt cx="8686800" cy="4262706"/>
          </a:xfrm>
        </p:grpSpPr>
        <p:grpSp>
          <p:nvGrpSpPr>
            <p:cNvPr id="24" name="Group 23"/>
            <p:cNvGrpSpPr/>
            <p:nvPr/>
          </p:nvGrpSpPr>
          <p:grpSpPr>
            <a:xfrm>
              <a:off x="292893" y="927879"/>
              <a:ext cx="8569124" cy="1184535"/>
              <a:chOff x="304800" y="-53203"/>
              <a:chExt cx="8569124" cy="1184535"/>
            </a:xfrm>
          </p:grpSpPr>
          <p:sp>
            <p:nvSpPr>
              <p:cNvPr id="4" name="Rectangle 3"/>
              <p:cNvSpPr/>
              <p:nvPr/>
            </p:nvSpPr>
            <p:spPr>
              <a:xfrm>
                <a:off x="304800" y="762000"/>
                <a:ext cx="8534400" cy="369332"/>
              </a:xfrm>
              <a:prstGeom prst="rect">
                <a:avLst/>
              </a:prstGeom>
            </p:spPr>
            <p:txBody>
              <a:bodyPr wrap="square">
                <a:spAutoFit/>
              </a:bodyPr>
              <a:lstStyle/>
              <a:p>
                <a:endParaRPr lang="en-US" dirty="0">
                  <a:solidFill>
                    <a:schemeClr val="accent2">
                      <a:lumMod val="50000"/>
                    </a:schemeClr>
                  </a:solidFill>
                  <a:latin typeface="Bradley Hand" charset="0"/>
                  <a:ea typeface="Bradley Hand" charset="0"/>
                  <a:cs typeface="Bradley Hand" charset="0"/>
                </a:endParaRPr>
              </a:p>
            </p:txBody>
          </p:sp>
          <p:sp>
            <p:nvSpPr>
              <p:cNvPr id="8" name="Rectangle 7"/>
              <p:cNvSpPr/>
              <p:nvPr/>
            </p:nvSpPr>
            <p:spPr>
              <a:xfrm>
                <a:off x="4378124" y="-53203"/>
                <a:ext cx="4495800" cy="646331"/>
              </a:xfrm>
              <a:prstGeom prst="rect">
                <a:avLst/>
              </a:prstGeom>
            </p:spPr>
            <p:txBody>
              <a:bodyPr wrap="square">
                <a:spAutoFit/>
              </a:bodyPr>
              <a:lstStyle/>
              <a:p>
                <a:r>
                  <a:rPr lang="en-US" dirty="0" smtClean="0">
                    <a:solidFill>
                      <a:schemeClr val="accent2">
                        <a:lumMod val="50000"/>
                      </a:schemeClr>
                    </a:solidFill>
                    <a:latin typeface="Bradley Hand" charset="0"/>
                    <a:ea typeface="Bradley Hand" charset="0"/>
                    <a:cs typeface="Bradley Hand" charset="0"/>
                  </a:rPr>
                  <a:t>In </a:t>
                </a:r>
                <a:r>
                  <a:rPr lang="en-US" dirty="0">
                    <a:solidFill>
                      <a:schemeClr val="accent2">
                        <a:lumMod val="50000"/>
                      </a:schemeClr>
                    </a:solidFill>
                    <a:latin typeface="Bradley Hand" charset="0"/>
                    <a:ea typeface="Bradley Hand" charset="0"/>
                    <a:cs typeface="Bradley Hand" charset="0"/>
                  </a:rPr>
                  <a:t>C# 7.0 we are directly allowing throw as an expression in certain places</a:t>
                </a:r>
              </a:p>
            </p:txBody>
          </p:sp>
          <p:cxnSp>
            <p:nvCxnSpPr>
              <p:cNvPr id="10" name="Straight Arrow Connector 9"/>
              <p:cNvCxnSpPr>
                <a:stCxn id="8" idx="1"/>
              </p:cNvCxnSpPr>
              <p:nvPr/>
            </p:nvCxnSpPr>
            <p:spPr>
              <a:xfrm flipH="1">
                <a:off x="3669507" y="269963"/>
                <a:ext cx="708617" cy="672219"/>
              </a:xfrm>
              <a:prstGeom prst="straightConnector1">
                <a:avLst/>
              </a:prstGeom>
              <a:ln w="28575">
                <a:solidFill>
                  <a:schemeClr val="accent3">
                    <a:lumMod val="50000"/>
                  </a:schemeClr>
                </a:solidFill>
                <a:prstDash val="sysDot"/>
                <a:tailEnd type="triangle"/>
              </a:ln>
              <a:effectLst/>
            </p:spPr>
            <p:style>
              <a:lnRef idx="2">
                <a:schemeClr val="accent1"/>
              </a:lnRef>
              <a:fillRef idx="0">
                <a:schemeClr val="accent1"/>
              </a:fillRef>
              <a:effectRef idx="1">
                <a:schemeClr val="accent1"/>
              </a:effectRef>
              <a:fontRef idx="minor">
                <a:schemeClr val="tx1"/>
              </a:fontRef>
            </p:style>
          </p:cxnSp>
        </p:grpSp>
        <p:sp>
          <p:nvSpPr>
            <p:cNvPr id="30" name="Rectangle 29"/>
            <p:cNvSpPr/>
            <p:nvPr/>
          </p:nvSpPr>
          <p:spPr>
            <a:xfrm>
              <a:off x="228600" y="1897376"/>
              <a:ext cx="8686800" cy="3293209"/>
            </a:xfrm>
            <a:prstGeom prst="rect">
              <a:avLst/>
            </a:prstGeom>
          </p:spPr>
          <p:txBody>
            <a:bodyPr wrap="square">
              <a:spAutoFit/>
            </a:bodyPr>
            <a:lstStyle/>
            <a:p>
              <a:r>
                <a:rPr lang="en-US" sz="1600" dirty="0">
                  <a:solidFill>
                    <a:schemeClr val="accent2">
                      <a:lumMod val="50000"/>
                    </a:schemeClr>
                  </a:solidFill>
                  <a:latin typeface="Consolas" charset="0"/>
                  <a:ea typeface="Consolas" charset="0"/>
                  <a:cs typeface="Consolas" charset="0"/>
                </a:rPr>
                <a:t>class Person</a:t>
              </a:r>
            </a:p>
            <a:p>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Name { get;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Person(string name) =&gt; Name = name ?? </a:t>
              </a:r>
              <a:endParaRPr lang="en-US" sz="1600" dirty="0" smtClean="0">
                <a:solidFill>
                  <a:schemeClr val="accent2">
                    <a:lumMod val="50000"/>
                  </a:schemeClr>
                </a:solidFill>
                <a:latin typeface="Consolas" charset="0"/>
                <a:ea typeface="Consolas" charset="0"/>
                <a:cs typeface="Consolas" charset="0"/>
              </a:endParaRP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throw new </a:t>
              </a:r>
              <a:r>
                <a:rPr lang="en-US" sz="1600" b="1" dirty="0" err="1" smtClean="0">
                  <a:solidFill>
                    <a:schemeClr val="accent2">
                      <a:lumMod val="50000"/>
                    </a:schemeClr>
                  </a:solidFill>
                  <a:latin typeface="Consolas" charset="0"/>
                  <a:ea typeface="Consolas" charset="0"/>
                  <a:cs typeface="Consolas" charset="0"/>
                </a:rPr>
                <a:t>ArgumentNullException</a:t>
              </a:r>
              <a:r>
                <a:rPr lang="en-US" sz="1600" b="1" dirty="0" smtClean="0">
                  <a:solidFill>
                    <a:schemeClr val="accent2">
                      <a:lumMod val="50000"/>
                    </a:schemeClr>
                  </a:solidFill>
                  <a:latin typeface="Consolas" charset="0"/>
                  <a:ea typeface="Consolas" charset="0"/>
                  <a:cs typeface="Consolas" charset="0"/>
                </a:rPr>
                <a:t>(name</a:t>
              </a:r>
              <a:r>
                <a:rPr lang="en-US" sz="1600" b="1"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a:t>
              </a:r>
              <a:r>
                <a:rPr lang="en-US" sz="1600" dirty="0" err="1">
                  <a:solidFill>
                    <a:schemeClr val="accent2">
                      <a:lumMod val="50000"/>
                    </a:schemeClr>
                  </a:solidFill>
                  <a:latin typeface="Consolas" charset="0"/>
                  <a:ea typeface="Consolas" charset="0"/>
                  <a:cs typeface="Consolas" charset="0"/>
                </a:rPr>
                <a:t>GetFirstName</a:t>
              </a:r>
              <a:r>
                <a:rPr lang="en-US" sz="1600"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r>
                <a:rPr lang="en-US" sz="1600" dirty="0" err="1" smtClean="0">
                  <a:solidFill>
                    <a:schemeClr val="accent2">
                      <a:lumMod val="50000"/>
                    </a:schemeClr>
                  </a:solidFill>
                  <a:latin typeface="Consolas" charset="0"/>
                  <a:ea typeface="Consolas" charset="0"/>
                  <a:cs typeface="Consolas" charset="0"/>
                </a:rPr>
                <a:t>var</a:t>
              </a:r>
              <a:r>
                <a:rPr lang="en-US" sz="1600" dirty="0" smtClean="0">
                  <a:solidFill>
                    <a:schemeClr val="accent2">
                      <a:lumMod val="50000"/>
                    </a:schemeClr>
                  </a:solidFill>
                  <a:latin typeface="Consolas" charset="0"/>
                  <a:ea typeface="Consolas" charset="0"/>
                  <a:cs typeface="Consolas" charset="0"/>
                </a:rPr>
                <a:t> </a:t>
              </a:r>
              <a:r>
                <a:rPr lang="en-US" sz="1600" dirty="0">
                  <a:solidFill>
                    <a:schemeClr val="accent2">
                      <a:lumMod val="50000"/>
                    </a:schemeClr>
                  </a:solidFill>
                  <a:latin typeface="Consolas" charset="0"/>
                  <a:ea typeface="Consolas" charset="0"/>
                  <a:cs typeface="Consolas" charset="0"/>
                </a:rPr>
                <a:t>parts = </a:t>
              </a:r>
              <a:r>
                <a:rPr lang="en-US" sz="1600" dirty="0" err="1">
                  <a:solidFill>
                    <a:schemeClr val="accent2">
                      <a:lumMod val="50000"/>
                    </a:schemeClr>
                  </a:solidFill>
                  <a:latin typeface="Consolas" charset="0"/>
                  <a:ea typeface="Consolas" charset="0"/>
                  <a:cs typeface="Consolas" charset="0"/>
                </a:rPr>
                <a:t>Name.Split</a:t>
              </a:r>
              <a:r>
                <a:rPr lang="en-US" sz="1600" dirty="0">
                  <a:solidFill>
                    <a:schemeClr val="accent2">
                      <a:lumMod val="50000"/>
                    </a:schemeClr>
                  </a:solidFill>
                  <a:latin typeface="Consolas" charset="0"/>
                  <a:ea typeface="Consolas" charset="0"/>
                  <a:cs typeface="Consolas" charset="0"/>
                </a:rPr>
                <a:t>(' ');</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return </a:t>
              </a:r>
              <a:r>
                <a:rPr lang="en-US" sz="1600" dirty="0">
                  <a:solidFill>
                    <a:schemeClr val="accent2">
                      <a:lumMod val="50000"/>
                    </a:schemeClr>
                  </a:solidFill>
                  <a:latin typeface="Consolas" charset="0"/>
                  <a:ea typeface="Consolas" charset="0"/>
                  <a:cs typeface="Consolas" charset="0"/>
                </a:rPr>
                <a:t>(</a:t>
              </a:r>
              <a:r>
                <a:rPr lang="en-US" sz="1600" dirty="0" err="1">
                  <a:solidFill>
                    <a:schemeClr val="accent2">
                      <a:lumMod val="50000"/>
                    </a:schemeClr>
                  </a:solidFill>
                  <a:latin typeface="Consolas" charset="0"/>
                  <a:ea typeface="Consolas" charset="0"/>
                  <a:cs typeface="Consolas" charset="0"/>
                </a:rPr>
                <a:t>parts.Length</a:t>
              </a:r>
              <a:r>
                <a:rPr lang="en-US" sz="1600" dirty="0">
                  <a:solidFill>
                    <a:schemeClr val="accent2">
                      <a:lumMod val="50000"/>
                    </a:schemeClr>
                  </a:solidFill>
                  <a:latin typeface="Consolas" charset="0"/>
                  <a:ea typeface="Consolas" charset="0"/>
                  <a:cs typeface="Consolas" charset="0"/>
                </a:rPr>
                <a:t> &gt; 0) ? parts[0] : </a:t>
              </a:r>
              <a:endParaRPr lang="en-US" sz="1600" dirty="0" smtClean="0">
                <a:solidFill>
                  <a:schemeClr val="accent2">
                    <a:lumMod val="50000"/>
                  </a:schemeClr>
                </a:solidFill>
                <a:latin typeface="Consolas" charset="0"/>
                <a:ea typeface="Consolas" charset="0"/>
                <a:cs typeface="Consolas" charset="0"/>
              </a:endParaRPr>
            </a:p>
            <a:p>
              <a:r>
                <a:rPr lang="en-US" sz="1600" b="1" dirty="0">
                  <a:solidFill>
                    <a:schemeClr val="accent2">
                      <a:lumMod val="50000"/>
                    </a:schemeClr>
                  </a:solidFill>
                  <a:latin typeface="Consolas" charset="0"/>
                  <a:ea typeface="Consolas" charset="0"/>
                  <a:cs typeface="Consolas" charset="0"/>
                </a:rPr>
                <a:t> </a:t>
              </a:r>
              <a:r>
                <a:rPr lang="en-US" sz="1600" b="1" dirty="0" smtClean="0">
                  <a:solidFill>
                    <a:schemeClr val="accent2">
                      <a:lumMod val="50000"/>
                    </a:schemeClr>
                  </a:solidFill>
                  <a:latin typeface="Consolas" charset="0"/>
                  <a:ea typeface="Consolas" charset="0"/>
                  <a:cs typeface="Consolas" charset="0"/>
                </a:rPr>
                <a:t>                           throw </a:t>
              </a:r>
              <a:r>
                <a:rPr lang="en-US" sz="1600" b="1" dirty="0">
                  <a:solidFill>
                    <a:schemeClr val="accent2">
                      <a:lumMod val="50000"/>
                    </a:schemeClr>
                  </a:solidFill>
                  <a:latin typeface="Consolas" charset="0"/>
                  <a:ea typeface="Consolas" charset="0"/>
                  <a:cs typeface="Consolas" charset="0"/>
                </a:rPr>
                <a:t>new </a:t>
              </a:r>
              <a:r>
                <a:rPr lang="en-US" sz="1600" b="1" dirty="0" err="1">
                  <a:solidFill>
                    <a:schemeClr val="accent2">
                      <a:lumMod val="50000"/>
                    </a:schemeClr>
                  </a:solidFill>
                  <a:latin typeface="Consolas" charset="0"/>
                  <a:ea typeface="Consolas" charset="0"/>
                  <a:cs typeface="Consolas" charset="0"/>
                </a:rPr>
                <a:t>InvalidOperationException</a:t>
              </a:r>
              <a:r>
                <a:rPr lang="en-US" sz="1600" b="1" dirty="0">
                  <a:solidFill>
                    <a:schemeClr val="accent2">
                      <a:lumMod val="50000"/>
                    </a:schemeClr>
                  </a:solidFill>
                  <a:latin typeface="Consolas" charset="0"/>
                  <a:ea typeface="Consolas" charset="0"/>
                  <a:cs typeface="Consolas" charset="0"/>
                </a:rPr>
                <a:t>("No name!");</a:t>
              </a: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a:t>
              </a:r>
              <a:endParaRPr lang="en-US" sz="1600" dirty="0">
                <a:solidFill>
                  <a:schemeClr val="accent2">
                    <a:lumMod val="50000"/>
                  </a:schemeClr>
                </a:solidFill>
                <a:latin typeface="Consolas" charset="0"/>
                <a:ea typeface="Consolas" charset="0"/>
                <a:cs typeface="Consolas" charset="0"/>
              </a:endParaRPr>
            </a:p>
            <a:p>
              <a:r>
                <a:rPr lang="en-US" sz="1600" dirty="0">
                  <a:solidFill>
                    <a:schemeClr val="accent2">
                      <a:lumMod val="50000"/>
                    </a:schemeClr>
                  </a:solidFill>
                  <a:latin typeface="Consolas" charset="0"/>
                  <a:ea typeface="Consolas" charset="0"/>
                  <a:cs typeface="Consolas" charset="0"/>
                </a:rPr>
                <a:t> </a:t>
              </a:r>
              <a:r>
                <a:rPr lang="en-US" sz="1600" dirty="0" smtClean="0">
                  <a:solidFill>
                    <a:schemeClr val="accent2">
                      <a:lumMod val="50000"/>
                    </a:schemeClr>
                  </a:solidFill>
                  <a:latin typeface="Consolas" charset="0"/>
                  <a:ea typeface="Consolas" charset="0"/>
                  <a:cs typeface="Consolas" charset="0"/>
                </a:rPr>
                <a:t>    public </a:t>
              </a:r>
              <a:r>
                <a:rPr lang="en-US" sz="1600" dirty="0">
                  <a:solidFill>
                    <a:schemeClr val="accent2">
                      <a:lumMod val="50000"/>
                    </a:schemeClr>
                  </a:solidFill>
                  <a:latin typeface="Consolas" charset="0"/>
                  <a:ea typeface="Consolas" charset="0"/>
                  <a:cs typeface="Consolas" charset="0"/>
                </a:rPr>
                <a:t>string </a:t>
              </a:r>
              <a:r>
                <a:rPr lang="en-US" sz="1600" dirty="0" err="1">
                  <a:solidFill>
                    <a:schemeClr val="accent2">
                      <a:lumMod val="50000"/>
                    </a:schemeClr>
                  </a:solidFill>
                  <a:latin typeface="Consolas" charset="0"/>
                  <a:ea typeface="Consolas" charset="0"/>
                  <a:cs typeface="Consolas" charset="0"/>
                </a:rPr>
                <a:t>GetLastName</a:t>
              </a:r>
              <a:r>
                <a:rPr lang="en-US" sz="1600" dirty="0">
                  <a:solidFill>
                    <a:schemeClr val="accent2">
                      <a:lumMod val="50000"/>
                    </a:schemeClr>
                  </a:solidFill>
                  <a:latin typeface="Consolas" charset="0"/>
                  <a:ea typeface="Consolas" charset="0"/>
                  <a:cs typeface="Consolas" charset="0"/>
                </a:rPr>
                <a:t>() </a:t>
              </a:r>
              <a:r>
                <a:rPr lang="en-US" sz="1600" b="1" dirty="0">
                  <a:solidFill>
                    <a:schemeClr val="accent2">
                      <a:lumMod val="50000"/>
                    </a:schemeClr>
                  </a:solidFill>
                  <a:latin typeface="Consolas" charset="0"/>
                  <a:ea typeface="Consolas" charset="0"/>
                  <a:cs typeface="Consolas" charset="0"/>
                </a:rPr>
                <a:t>=&gt; throw new </a:t>
              </a:r>
              <a:r>
                <a:rPr lang="en-US" sz="1600" b="1" dirty="0" err="1">
                  <a:solidFill>
                    <a:schemeClr val="accent2">
                      <a:lumMod val="50000"/>
                    </a:schemeClr>
                  </a:solidFill>
                  <a:latin typeface="Consolas" charset="0"/>
                  <a:ea typeface="Consolas" charset="0"/>
                  <a:cs typeface="Consolas" charset="0"/>
                </a:rPr>
                <a:t>NotImplementedException</a:t>
              </a:r>
              <a:r>
                <a:rPr lang="en-US" sz="1600" b="1" dirty="0">
                  <a:solidFill>
                    <a:schemeClr val="accent2">
                      <a:lumMod val="50000"/>
                    </a:schemeClr>
                  </a:solidFill>
                  <a:latin typeface="Consolas" charset="0"/>
                  <a:ea typeface="Consolas" charset="0"/>
                  <a:cs typeface="Consolas" charset="0"/>
                </a:rPr>
                <a:t>();</a:t>
              </a:r>
            </a:p>
            <a:p>
              <a:r>
                <a:rPr lang="en-US" sz="1600" dirty="0">
                  <a:solidFill>
                    <a:schemeClr val="accent2">
                      <a:lumMod val="50000"/>
                    </a:schemeClr>
                  </a:solidFill>
                  <a:latin typeface="Consolas" charset="0"/>
                  <a:ea typeface="Consolas" charset="0"/>
                  <a:cs typeface="Consolas" charset="0"/>
                </a:rPr>
                <a:t>}</a:t>
              </a:r>
              <a:endParaRPr lang="en-US" sz="1600" b="1" dirty="0">
                <a:solidFill>
                  <a:schemeClr val="accent2">
                    <a:lumMod val="50000"/>
                  </a:schemeClr>
                </a:solidFill>
                <a:latin typeface="Consolas" charset="0"/>
                <a:ea typeface="Consolas" charset="0"/>
                <a:cs typeface="Consolas" charset="0"/>
              </a:endParaRPr>
            </a:p>
          </p:txBody>
        </p:sp>
      </p:grpSp>
    </p:spTree>
    <p:extLst>
      <p:ext uri="{BB962C8B-B14F-4D97-AF65-F5344CB8AC3E}">
        <p14:creationId xmlns:p14="http://schemas.microsoft.com/office/powerpoint/2010/main" val="1440759635"/>
      </p:ext>
    </p:extLst>
  </p:cSld>
  <p:clrMapOvr>
    <a:masterClrMapping/>
  </p:clrMapOvr>
  <p:timing>
    <p:tnLst>
      <p:par>
        <p:cTn id="1" dur="indefinite" restart="never" nodeType="tmRoot"/>
      </p:par>
    </p:tnLst>
  </p:timing>
</p:sld>
</file>

<file path=ppt/theme/theme1.xml><?xml version="1.0" encoding="utf-8"?>
<a:theme xmlns:a="http://schemas.openxmlformats.org/drawingml/2006/main" name="EPAM_PPT_General_Template_20150223">
  <a:themeElements>
    <a:clrScheme name="EPAM_Color">
      <a:dk1>
        <a:srgbClr val="464547"/>
      </a:dk1>
      <a:lt1>
        <a:sysClr val="window" lastClr="FFFFFF"/>
      </a:lt1>
      <a:dk2>
        <a:srgbClr val="666666"/>
      </a:dk2>
      <a:lt2>
        <a:srgbClr val="999999"/>
      </a:lt2>
      <a:accent1>
        <a:srgbClr val="CCCCCC"/>
      </a:accent1>
      <a:accent2>
        <a:srgbClr val="39C2D7"/>
      </a:accent2>
      <a:accent3>
        <a:srgbClr val="1B8BA0"/>
      </a:accent3>
      <a:accent4>
        <a:srgbClr val="A3C644"/>
      </a:accent4>
      <a:accent5>
        <a:srgbClr val="7F993A"/>
      </a:accent5>
      <a:accent6>
        <a:srgbClr val="B22746"/>
      </a:accent6>
      <a:hlink>
        <a:srgbClr val="32B6CE"/>
      </a:hlink>
      <a:folHlink>
        <a:srgbClr val="1B8A9F"/>
      </a:folHlink>
    </a:clrScheme>
    <a:fontScheme name="Custom 5">
      <a:majorFont>
        <a:latin typeface="Arial Black"/>
        <a:ea typeface=""/>
        <a:cs typeface=""/>
      </a:majorFont>
      <a:minorFont>
        <a:latin typeface="Trebuchet MS"/>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50000"/>
          </a:schemeClr>
        </a:solidFill>
        <a:ln>
          <a:solidFill>
            <a:schemeClr val="accent3">
              <a:lumMod val="75000"/>
            </a:schemeClr>
          </a:solidFill>
        </a:ln>
        <a:effectLst/>
      </a:spPr>
      <a:bodyPr rtlCol="0" anchor="ctr"/>
      <a:lstStyle>
        <a:defPPr algn="just">
          <a:defRPr dirty="0">
            <a:latin typeface="Calibri" panose="020F0502020204030204" pitchFamily="34" charset="0"/>
          </a:defRPr>
        </a:defPPr>
      </a:lstStyle>
      <a:style>
        <a:lnRef idx="1">
          <a:schemeClr val="accent1"/>
        </a:lnRef>
        <a:fillRef idx="3">
          <a:schemeClr val="accent1"/>
        </a:fillRef>
        <a:effectRef idx="2">
          <a:schemeClr val="accent1"/>
        </a:effectRef>
        <a:fontRef idx="minor">
          <a:schemeClr val="lt1"/>
        </a:fontRef>
      </a:style>
    </a:spDef>
    <a:lnDef>
      <a:spPr>
        <a:ln w="57150">
          <a:solidFill>
            <a:schemeClr val="accent3">
              <a:lumMod val="50000"/>
            </a:schemeClr>
          </a:solidFill>
          <a:prstDash val="sysDot"/>
          <a:tailEnd type="triangle"/>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asic Program Constructions" id="{962B6607-19C4-B942-8973-FB0C2E868F6D}" vid="{33CA72B4-F7D7-B44C-A627-F3ECABB2F8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75146E524073F468C4FC57E5B2789C1" ma:contentTypeVersion="0" ma:contentTypeDescription="Create a new document." ma:contentTypeScope="" ma:versionID="2cd562bb1c5679eea0696edea0d34439">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C39EE30-2332-4187-B3E5-769508514A19}">
  <ds:schemaRefs>
    <ds:schemaRef ds:uri="http://schemas.microsoft.com/sharepoint/v3/contenttype/forms"/>
  </ds:schemaRefs>
</ds:datastoreItem>
</file>

<file path=customXml/itemProps2.xml><?xml version="1.0" encoding="utf-8"?>
<ds:datastoreItem xmlns:ds="http://schemas.openxmlformats.org/officeDocument/2006/customXml" ds:itemID="{F6F96B3B-5B2C-4996-9E02-395DA9EA8E7E}">
  <ds:schemaRefs>
    <ds:schemaRef ds:uri="http://purl.org/dc/terms/"/>
    <ds:schemaRef ds:uri="http://purl.org/dc/elements/1.1/"/>
    <ds:schemaRef ds:uri="http://purl.org/dc/dcmitype/"/>
    <ds:schemaRef ds:uri="http://www.w3.org/XML/1998/namespace"/>
    <ds:schemaRef ds:uri="http://schemas.microsoft.com/office/2006/documentManagement/types"/>
    <ds:schemaRef ds:uri="http://schemas.openxmlformats.org/package/2006/metadata/core-properties"/>
    <ds:schemaRef ds:uri="http://schemas.microsoft.com/office/2006/metadata/properties"/>
  </ds:schemaRefs>
</ds:datastoreItem>
</file>

<file path=customXml/itemProps3.xml><?xml version="1.0" encoding="utf-8"?>
<ds:datastoreItem xmlns:ds="http://schemas.openxmlformats.org/officeDocument/2006/customXml" ds:itemID="{034CAA0A-5047-4F67-A62F-383038D28F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Templates</Template>
  <TotalTime>26029</TotalTime>
  <Words>4645</Words>
  <Application>Microsoft Macintosh PowerPoint</Application>
  <PresentationFormat>On-screen Show (4:3)</PresentationFormat>
  <Paragraphs>1010</Paragraphs>
  <Slides>49</Slides>
  <Notes>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49</vt:i4>
      </vt:variant>
    </vt:vector>
  </HeadingPairs>
  <TitlesOfParts>
    <vt:vector size="60" baseType="lpstr">
      <vt:lpstr>Arial Black</vt:lpstr>
      <vt:lpstr>Bradley Hand</vt:lpstr>
      <vt:lpstr>Calibri</vt:lpstr>
      <vt:lpstr>Consolas</vt:lpstr>
      <vt:lpstr>Helvetica</vt:lpstr>
      <vt:lpstr>Lucida Grande</vt:lpstr>
      <vt:lpstr>Narkisim</vt:lpstr>
      <vt:lpstr>Segoe Semibold</vt:lpstr>
      <vt:lpstr>Trebuchet MS</vt:lpstr>
      <vt:lpstr>Arial</vt:lpstr>
      <vt:lpstr>EPAM_PPT_General_Template_20150223</vt:lpstr>
      <vt:lpstr>PowerPoint Presentation</vt:lpstr>
      <vt:lpstr>Methods types</vt:lpstr>
      <vt:lpstr>Defining Methods</vt:lpstr>
      <vt:lpstr>Methods modifiers</vt:lpstr>
      <vt:lpstr>Parameters </vt:lpstr>
      <vt:lpstr>Return Type </vt:lpstr>
      <vt:lpstr>Expression-bodies methods (C# 6) </vt:lpstr>
      <vt:lpstr>Expression-bodied methods (C# 7) </vt:lpstr>
      <vt:lpstr>Throw expressions (C# 7) </vt:lpstr>
      <vt:lpstr>Calling a Method</vt:lpstr>
      <vt:lpstr>Calling a Method</vt:lpstr>
      <vt:lpstr>Intermediate language (IL)</vt:lpstr>
      <vt:lpstr>The Evaluation Stack</vt:lpstr>
      <vt:lpstr>The Evaluation Stack</vt:lpstr>
      <vt:lpstr>The Evaluation Stack</vt:lpstr>
      <vt:lpstr>The Evaluation Stack</vt:lpstr>
      <vt:lpstr>The Evaluation Stack</vt:lpstr>
      <vt:lpstr>The Evaluation Stack</vt:lpstr>
      <vt:lpstr>The Evaluation Stack</vt:lpstr>
      <vt:lpstr>The Evaluation Stack</vt:lpstr>
      <vt:lpstr>The Evaluation Stack</vt:lpstr>
      <vt:lpstr>Overloaded Methods</vt:lpstr>
      <vt:lpstr>Value Parameters</vt:lpstr>
      <vt:lpstr>Value Parameters</vt:lpstr>
      <vt:lpstr>Value Parameters</vt:lpstr>
      <vt:lpstr>Value Parameters</vt:lpstr>
      <vt:lpstr>Value Parameters</vt:lpstr>
      <vt:lpstr>Reference Parameters</vt:lpstr>
      <vt:lpstr>Reference Parameters</vt:lpstr>
      <vt:lpstr>Reference Parameters (C# 7) </vt:lpstr>
      <vt:lpstr>Output Parameters</vt:lpstr>
      <vt:lpstr>Output Parameters</vt:lpstr>
      <vt:lpstr>Output Parameters</vt:lpstr>
      <vt:lpstr>Output Parameters</vt:lpstr>
      <vt:lpstr>Output Parameters</vt:lpstr>
      <vt:lpstr>Output Parameters</vt:lpstr>
      <vt:lpstr>Output Parameters (C# 7) </vt:lpstr>
      <vt:lpstr>Output Parameters (C# 7) </vt:lpstr>
      <vt:lpstr>Output Parameters vs Tuple (C# 7) </vt:lpstr>
      <vt:lpstr>Output Parameters vs Tuple (C# 7) </vt:lpstr>
      <vt:lpstr>Local Function</vt:lpstr>
      <vt:lpstr>Optional and Named Parameters</vt:lpstr>
      <vt:lpstr>Optional and Named Parameters</vt:lpstr>
      <vt:lpstr>Optional and Named Parameters</vt:lpstr>
      <vt:lpstr>Parameter Arrays</vt:lpstr>
      <vt:lpstr>Parameter Arrays</vt:lpstr>
      <vt:lpstr>Parameter Arrays</vt:lpstr>
      <vt:lpstr>PowerPoint Presentation</vt:lpstr>
      <vt:lpstr>PowerPoint Presentation</vt:lpstr>
    </vt:vector>
  </TitlesOfParts>
  <Company>EPAM</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NET.C#.06 Наследование. Интерфейсы  и абстрактные классы</dc:title>
  <dc:creator>Anzhelika Kravchuk</dc:creator>
  <cp:lastModifiedBy>Microsoft Office User</cp:lastModifiedBy>
  <cp:revision>1752</cp:revision>
  <dcterms:created xsi:type="dcterms:W3CDTF">2008-09-08T12:48:20Z</dcterms:created>
  <dcterms:modified xsi:type="dcterms:W3CDTF">2017-12-19T11:07:35Z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0x010100175146E524073F468C4FC57E5B2789C1</vt:lpwstr>
  </property>
</Properties>
</file>

<file path=docProps/thumbnail.jpeg>
</file>